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69" r:id="rId4"/>
    <p:sldId id="270" r:id="rId5"/>
    <p:sldId id="281" r:id="rId6"/>
    <p:sldId id="271" r:id="rId7"/>
    <p:sldId id="282" r:id="rId8"/>
    <p:sldId id="283" r:id="rId9"/>
    <p:sldId id="284" r:id="rId10"/>
    <p:sldId id="285" r:id="rId11"/>
    <p:sldId id="280" r:id="rId12"/>
    <p:sldId id="272" r:id="rId13"/>
    <p:sldId id="286" r:id="rId14"/>
    <p:sldId id="287" r:id="rId15"/>
    <p:sldId id="273" r:id="rId16"/>
    <p:sldId id="277" r:id="rId17"/>
    <p:sldId id="279" r:id="rId18"/>
  </p:sldIdLst>
  <p:sldSz cx="9144000" cy="6858000" type="screen4x3"/>
  <p:notesSz cx="6858000" cy="9144000"/>
  <p:embeddedFontLst>
    <p:embeddedFont>
      <p:font typeface="Arial Narrow" panose="020B060602020203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ct val="116666"/>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116666"/>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SzPct val="116666"/>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SzPct val="116666"/>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SzPct val="116666"/>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SzPct val="116666"/>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SzPct val="116666"/>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SzPct val="116666"/>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SzPct val="116666"/>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15622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208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20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936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94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44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3299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74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68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383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6"/>
        <p:cNvGrpSpPr/>
        <p:nvPr/>
      </p:nvGrpSpPr>
      <p:grpSpPr>
        <a:xfrm>
          <a:off x="0" y="0"/>
          <a:ext cx="0" cy="0"/>
          <a:chOff x="0" y="0"/>
          <a:chExt cx="0" cy="0"/>
        </a:xfrm>
      </p:grpSpPr>
      <p:pic>
        <p:nvPicPr>
          <p:cNvPr id="17" name="Shape 17" descr="horizon.png"/>
          <p:cNvPicPr preferRelativeResize="0"/>
          <p:nvPr/>
        </p:nvPicPr>
        <p:blipFill rotWithShape="1">
          <a:blip r:embed="rId2">
            <a:alphaModFix/>
          </a:blip>
          <a:srcRect t="33333"/>
          <a:stretch/>
        </p:blipFill>
        <p:spPr>
          <a:xfrm>
            <a:off x="0" y="0"/>
            <a:ext cx="9144000" cy="4543425"/>
          </a:xfrm>
          <a:prstGeom prst="rect">
            <a:avLst/>
          </a:prstGeom>
          <a:noFill/>
          <a:ln>
            <a:noFill/>
          </a:ln>
        </p:spPr>
      </p:pic>
      <p:sp>
        <p:nvSpPr>
          <p:cNvPr id="18" name="Shape 18"/>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9" name="Shape 19"/>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0" name="Shape 20"/>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
        <p:nvSpPr>
          <p:cNvPr id="21" name="Shape 21"/>
          <p:cNvSpPr txBox="1">
            <a:spLocks noGrp="1"/>
          </p:cNvSpPr>
          <p:nvPr>
            <p:ph type="subTitle" idx="1"/>
          </p:nvPr>
        </p:nvSpPr>
        <p:spPr>
          <a:xfrm>
            <a:off x="1219200" y="3886200"/>
            <a:ext cx="6400800" cy="1752600"/>
          </a:xfrm>
          <a:prstGeom prst="rect">
            <a:avLst/>
          </a:prstGeom>
          <a:noFill/>
          <a:ln>
            <a:noFill/>
          </a:ln>
        </p:spPr>
        <p:txBody>
          <a:bodyPr wrap="square" lIns="91425" tIns="91425" rIns="91425" bIns="91425" anchor="t" anchorCtr="0"/>
          <a:lstStyle>
            <a:lvl1pPr marL="0" marR="0" lvl="0" indent="0" algn="ctr"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2pPr>
            <a:lvl3pPr marL="914400" marR="0" lvl="2"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3pPr>
            <a:lvl4pPr marL="1371600" marR="0" lvl="3"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4pPr>
            <a:lvl5pPr marL="1828800" marR="0" lvl="4"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5pPr>
            <a:lvl6pPr marL="2286000" marR="0" lvl="5"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6pPr>
            <a:lvl7pPr marL="2743200" marR="0" lvl="6"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7pPr>
            <a:lvl8pPr marL="3200400" marR="0" lvl="7"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8pPr>
            <a:lvl9pPr marL="3657600" marR="0" lvl="8"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9pPr>
          </a:lstStyle>
          <a:p>
            <a:endParaRPr/>
          </a:p>
        </p:txBody>
      </p:sp>
      <p:sp>
        <p:nvSpPr>
          <p:cNvPr id="22" name="Shape 22"/>
          <p:cNvSpPr txBox="1">
            <a:spLocks noGrp="1"/>
          </p:cNvSpPr>
          <p:nvPr>
            <p:ph type="ctrTitle"/>
          </p:nvPr>
        </p:nvSpPr>
        <p:spPr>
          <a:xfrm>
            <a:off x="685800" y="2007888"/>
            <a:ext cx="7772400" cy="1470025"/>
          </a:xfrm>
          <a:prstGeom prst="rect">
            <a:avLst/>
          </a:prstGeom>
          <a:noFill/>
          <a:ln>
            <a:noFill/>
          </a:ln>
        </p:spPr>
        <p:txBody>
          <a:bodyPr wrap="square" lIns="91425" tIns="91425" rIns="91425" bIns="91425" anchor="b" anchorCtr="0"/>
          <a:lstStyle>
            <a:lvl1pPr marL="0" marR="0" lvl="0" indent="0" algn="ctr" rtl="0">
              <a:spcBef>
                <a:spcPts val="0"/>
              </a:spcBef>
              <a:buClr>
                <a:schemeClr val="lt1"/>
              </a:buClr>
              <a:buSzPct val="100000"/>
              <a:buFont typeface="Arial Narrow"/>
              <a:buNone/>
              <a:defRPr sz="32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77" name="Shape 77"/>
          <p:cNvSpPr txBox="1">
            <a:spLocks noGrp="1"/>
          </p:cNvSpPr>
          <p:nvPr>
            <p:ph type="body" idx="1"/>
          </p:nvPr>
        </p:nvSpPr>
        <p:spPr>
          <a:xfrm rot="5400000">
            <a:off x="2309019" y="-99218"/>
            <a:ext cx="4525963" cy="7924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78" name="Shape 78"/>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9" name="Shape 79"/>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0" name="Shape 80"/>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83" name="Shape 83"/>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84" name="Shape 84"/>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5" name="Shape 85"/>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6" name="Shape 86"/>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25" name="Shape 25"/>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6" name="Shape 26"/>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7" name="Shape 27"/>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
        <p:nvSpPr>
          <p:cNvPr id="28" name="Shape 28"/>
          <p:cNvSpPr txBox="1">
            <a:spLocks noGrp="1"/>
          </p:cNvSpPr>
          <p:nvPr>
            <p:ph type="body" idx="1"/>
          </p:nvPr>
        </p:nvSpPr>
        <p:spPr>
          <a:xfrm>
            <a:off x="609600" y="1600200"/>
            <a:ext cx="7924800" cy="4114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9600" y="4962525"/>
            <a:ext cx="7885113" cy="1362075"/>
          </a:xfrm>
          <a:prstGeom prst="rect">
            <a:avLst/>
          </a:prstGeom>
          <a:noFill/>
          <a:ln>
            <a:noFill/>
          </a:ln>
        </p:spPr>
        <p:txBody>
          <a:bodyPr wrap="square" lIns="91425" tIns="91425" rIns="91425" bIns="91425" anchor="t" anchorCtr="0"/>
          <a:lstStyle>
            <a:lvl1pPr marL="0" marR="0" lvl="0" indent="0" algn="l" rtl="0">
              <a:spcBef>
                <a:spcPts val="0"/>
              </a:spcBef>
              <a:buClr>
                <a:schemeClr val="lt1"/>
              </a:buClr>
              <a:buSzPct val="100000"/>
              <a:buFont typeface="Arial Narrow"/>
              <a:buNone/>
              <a:defRPr sz="32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31" name="Shape 31"/>
          <p:cNvSpPr txBox="1">
            <a:spLocks noGrp="1"/>
          </p:cNvSpPr>
          <p:nvPr>
            <p:ph type="body" idx="1"/>
          </p:nvPr>
        </p:nvSpPr>
        <p:spPr>
          <a:xfrm>
            <a:off x="609600" y="3462338"/>
            <a:ext cx="7885113" cy="1500187"/>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360"/>
              </a:spcBef>
              <a:spcAft>
                <a:spcPts val="600"/>
              </a:spcAft>
              <a:buClr>
                <a:schemeClr val="lt2"/>
              </a:buClr>
              <a:buSzPct val="100000"/>
              <a:buFont typeface="Arial"/>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20"/>
              </a:spcBef>
              <a:spcAft>
                <a:spcPts val="600"/>
              </a:spcAft>
              <a:buClr>
                <a:schemeClr val="lt2"/>
              </a:buClr>
              <a:buSzPct val="100000"/>
              <a:buFont typeface="Arial"/>
              <a:buNone/>
              <a:defRPr sz="16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9pPr>
          </a:lstStyle>
          <a:p>
            <a:endParaRPr/>
          </a:p>
        </p:txBody>
      </p:sp>
      <p:sp>
        <p:nvSpPr>
          <p:cNvPr id="32" name="Shape 32"/>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3" name="Shape 33"/>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4" name="Shape 34"/>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09600" y="1600200"/>
            <a:ext cx="3733800" cy="4114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37" name="Shape 37"/>
          <p:cNvSpPr txBox="1">
            <a:spLocks noGrp="1"/>
          </p:cNvSpPr>
          <p:nvPr>
            <p:ph type="body" idx="2"/>
          </p:nvPr>
        </p:nvSpPr>
        <p:spPr>
          <a:xfrm>
            <a:off x="4800600" y="1600200"/>
            <a:ext cx="3733800" cy="4114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38" name="Shape 38"/>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39" name="Shape 39"/>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0" name="Shape 40"/>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1" name="Shape 41"/>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4800600" y="2209800"/>
            <a:ext cx="3733800" cy="35052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44" name="Shape 44"/>
          <p:cNvSpPr txBox="1">
            <a:spLocks noGrp="1"/>
          </p:cNvSpPr>
          <p:nvPr>
            <p:ph type="body" idx="2"/>
          </p:nvPr>
        </p:nvSpPr>
        <p:spPr>
          <a:xfrm>
            <a:off x="609600" y="2209800"/>
            <a:ext cx="3733800" cy="35052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45" name="Shape 45"/>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46" name="Shape 46"/>
          <p:cNvSpPr txBox="1">
            <a:spLocks noGrp="1"/>
          </p:cNvSpPr>
          <p:nvPr>
            <p:ph type="body" idx="3"/>
          </p:nvPr>
        </p:nvSpPr>
        <p:spPr>
          <a:xfrm>
            <a:off x="609600" y="1600199"/>
            <a:ext cx="3733800" cy="574675"/>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400"/>
              </a:spcBef>
              <a:spcAft>
                <a:spcPts val="600"/>
              </a:spcAft>
              <a:buClr>
                <a:schemeClr val="lt2"/>
              </a:buClr>
              <a:buSzPct val="100000"/>
              <a:buFont typeface="Arial"/>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60"/>
              </a:spcBef>
              <a:spcAft>
                <a:spcPts val="600"/>
              </a:spcAft>
              <a:buClr>
                <a:schemeClr val="lt2"/>
              </a:buClr>
              <a:buSzPct val="100000"/>
              <a:buFont typeface="Arial"/>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47" name="Shape 47"/>
          <p:cNvSpPr txBox="1">
            <a:spLocks noGrp="1"/>
          </p:cNvSpPr>
          <p:nvPr>
            <p:ph type="body" idx="4"/>
          </p:nvPr>
        </p:nvSpPr>
        <p:spPr>
          <a:xfrm>
            <a:off x="4800600" y="1600199"/>
            <a:ext cx="3733800" cy="574675"/>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400"/>
              </a:spcBef>
              <a:spcAft>
                <a:spcPts val="600"/>
              </a:spcAft>
              <a:buClr>
                <a:schemeClr val="lt2"/>
              </a:buClr>
              <a:buSzPct val="100000"/>
              <a:buFont typeface="Arial"/>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60"/>
              </a:spcBef>
              <a:spcAft>
                <a:spcPts val="600"/>
              </a:spcAft>
              <a:buClr>
                <a:schemeClr val="lt2"/>
              </a:buClr>
              <a:buSzPct val="100000"/>
              <a:buFont typeface="Arial"/>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48" name="Shape 48"/>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9" name="Shape 49"/>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0" name="Shape 50"/>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53" name="Shape 53"/>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4" name="Shape 54"/>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5" name="Shape 55"/>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8" name="Shape 58"/>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9" name="Shape 59"/>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3962400" y="1447800"/>
            <a:ext cx="4648200" cy="42672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62" name="Shape 62"/>
          <p:cNvSpPr txBox="1">
            <a:spLocks noGrp="1"/>
          </p:cNvSpPr>
          <p:nvPr>
            <p:ph type="title"/>
          </p:nvPr>
        </p:nvSpPr>
        <p:spPr>
          <a:xfrm>
            <a:off x="612648" y="1447800"/>
            <a:ext cx="2971800" cy="1097280"/>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Arial Narrow"/>
              <a:buNone/>
              <a:defRPr sz="1800" b="0" i="0" u="none" strike="noStrike" cap="none">
                <a:solidFill>
                  <a:schemeClr val="lt2"/>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63" name="Shape 63"/>
          <p:cNvSpPr txBox="1">
            <a:spLocks noGrp="1"/>
          </p:cNvSpPr>
          <p:nvPr>
            <p:ph type="body" idx="2"/>
          </p:nvPr>
        </p:nvSpPr>
        <p:spPr>
          <a:xfrm>
            <a:off x="612648" y="2547891"/>
            <a:ext cx="2971800" cy="3167109"/>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240"/>
              </a:spcBef>
              <a:spcAft>
                <a:spcPts val="600"/>
              </a:spcAft>
              <a:buClr>
                <a:schemeClr val="lt2"/>
              </a:buClr>
              <a:buSzPct val="100000"/>
              <a:buFont typeface="Arial"/>
              <a:buNone/>
              <a:defRPr sz="12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200"/>
              </a:spcBef>
              <a:spcAft>
                <a:spcPts val="600"/>
              </a:spcAft>
              <a:buClr>
                <a:schemeClr val="lt2"/>
              </a:buClr>
              <a:buSzPct val="100000"/>
              <a:buFont typeface="Arial"/>
              <a:buNone/>
              <a:defRPr sz="10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9pPr>
          </a:lstStyle>
          <a:p>
            <a:endParaRPr/>
          </a:p>
        </p:txBody>
      </p:sp>
      <p:sp>
        <p:nvSpPr>
          <p:cNvPr id="64" name="Shape 64"/>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65" name="Shape 65"/>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66" name="Shape 66"/>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7"/>
        <p:cNvGrpSpPr/>
        <p:nvPr/>
      </p:nvGrpSpPr>
      <p:grpSpPr>
        <a:xfrm>
          <a:off x="0" y="0"/>
          <a:ext cx="0" cy="0"/>
          <a:chOff x="0" y="0"/>
          <a:chExt cx="0" cy="0"/>
        </a:xfrm>
      </p:grpSpPr>
      <p:pic>
        <p:nvPicPr>
          <p:cNvPr id="68" name="Shape 68" descr="horizon.png"/>
          <p:cNvPicPr preferRelativeResize="0"/>
          <p:nvPr/>
        </p:nvPicPr>
        <p:blipFill rotWithShape="1">
          <a:blip r:embed="rId2">
            <a:alphaModFix/>
          </a:blip>
          <a:srcRect/>
          <a:stretch/>
        </p:blipFill>
        <p:spPr>
          <a:xfrm>
            <a:off x="0" y="0"/>
            <a:ext cx="9144000" cy="6815137"/>
          </a:xfrm>
          <a:prstGeom prst="rect">
            <a:avLst/>
          </a:prstGeom>
          <a:noFill/>
          <a:ln>
            <a:noFill/>
          </a:ln>
        </p:spPr>
      </p:pic>
      <p:sp>
        <p:nvSpPr>
          <p:cNvPr id="69" name="Shape 69"/>
          <p:cNvSpPr txBox="1">
            <a:spLocks noGrp="1"/>
          </p:cNvSpPr>
          <p:nvPr>
            <p:ph type="title"/>
          </p:nvPr>
        </p:nvSpPr>
        <p:spPr>
          <a:xfrm>
            <a:off x="609600" y="1447800"/>
            <a:ext cx="2971800" cy="1097280"/>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Arial Narrow"/>
              <a:buNone/>
              <a:defRPr sz="1800" b="0" i="0" u="none" strike="noStrike" cap="none">
                <a:solidFill>
                  <a:schemeClr val="lt2"/>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70" name="Shape 70"/>
          <p:cNvSpPr>
            <a:spLocks noGrp="1"/>
          </p:cNvSpPr>
          <p:nvPr>
            <p:ph type="pic" idx="2"/>
          </p:nvPr>
        </p:nvSpPr>
        <p:spPr>
          <a:xfrm>
            <a:off x="4657344" y="1447800"/>
            <a:ext cx="3419856" cy="3474720"/>
          </a:xfrm>
          <a:prstGeom prst="rect">
            <a:avLst/>
          </a:prstGeom>
          <a:noFill/>
          <a:ln>
            <a:noFill/>
          </a:ln>
        </p:spPr>
        <p:txBody>
          <a:bodyPr wrap="square" lIns="91425" tIns="91425" rIns="91425" bIns="91425" anchor="t" anchorCtr="0"/>
          <a:lstStyle>
            <a:lvl1pPr marL="0" marR="0" lvl="0" indent="0" algn="ctr" rtl="0">
              <a:lnSpc>
                <a:spcPct val="100000"/>
              </a:lnSpc>
              <a:spcBef>
                <a:spcPts val="400"/>
              </a:spcBef>
              <a:spcAft>
                <a:spcPts val="600"/>
              </a:spcAft>
              <a:buClr>
                <a:schemeClr val="lt2"/>
              </a:buClr>
              <a:buSzPct val="100000"/>
              <a:buFont typeface="Arial"/>
              <a:buNone/>
              <a:defRPr sz="2000" b="0" i="0" u="none" strike="noStrike" cap="none">
                <a:solidFill>
                  <a:srgbClr val="A5A5A5"/>
                </a:solidFill>
                <a:latin typeface="Arial Narrow"/>
                <a:ea typeface="Arial Narrow"/>
                <a:cs typeface="Arial Narrow"/>
                <a:sym typeface="Arial Narrow"/>
              </a:defRPr>
            </a:lvl1pPr>
            <a:lvl2pPr marL="457200" marR="0" lvl="1" indent="0" algn="l" rtl="0">
              <a:lnSpc>
                <a:spcPct val="100000"/>
              </a:lnSpc>
              <a:spcBef>
                <a:spcPts val="560"/>
              </a:spcBef>
              <a:spcAft>
                <a:spcPts val="600"/>
              </a:spcAft>
              <a:buClr>
                <a:schemeClr val="lt2"/>
              </a:buClr>
              <a:buSzPct val="100000"/>
              <a:buFont typeface="Arial"/>
              <a:buNone/>
              <a:defRPr sz="2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480"/>
              </a:spcBef>
              <a:spcAft>
                <a:spcPts val="600"/>
              </a:spcAft>
              <a:buClr>
                <a:schemeClr val="lt2"/>
              </a:buClr>
              <a:buSzPct val="100000"/>
              <a:buFont typeface="Arial"/>
              <a:buNone/>
              <a:defRPr sz="24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9pPr>
          </a:lstStyle>
          <a:p>
            <a:endParaRPr/>
          </a:p>
        </p:txBody>
      </p:sp>
      <p:sp>
        <p:nvSpPr>
          <p:cNvPr id="71" name="Shape 71"/>
          <p:cNvSpPr txBox="1">
            <a:spLocks noGrp="1"/>
          </p:cNvSpPr>
          <p:nvPr>
            <p:ph type="body" idx="1"/>
          </p:nvPr>
        </p:nvSpPr>
        <p:spPr>
          <a:xfrm>
            <a:off x="609600" y="2547890"/>
            <a:ext cx="2971800" cy="2405109"/>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240"/>
              </a:spcBef>
              <a:spcAft>
                <a:spcPts val="600"/>
              </a:spcAft>
              <a:buClr>
                <a:schemeClr val="lt2"/>
              </a:buClr>
              <a:buSzPct val="100000"/>
              <a:buFont typeface="Arial"/>
              <a:buNone/>
              <a:defRPr sz="12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200"/>
              </a:spcBef>
              <a:spcAft>
                <a:spcPts val="600"/>
              </a:spcAft>
              <a:buClr>
                <a:schemeClr val="lt2"/>
              </a:buClr>
              <a:buSzPct val="100000"/>
              <a:buFont typeface="Arial"/>
              <a:buNone/>
              <a:defRPr sz="10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9pPr>
          </a:lstStyle>
          <a:p>
            <a:endParaRPr/>
          </a:p>
        </p:txBody>
      </p:sp>
      <p:sp>
        <p:nvSpPr>
          <p:cNvPr id="72" name="Shape 72"/>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3" name="Shape 73"/>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4" name="Shape 74"/>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B3B3B"/>
            </a:gs>
            <a:gs pos="31000">
              <a:schemeClr val="dk1"/>
            </a:gs>
            <a:gs pos="100000">
              <a:schemeClr val="dk1"/>
            </a:gs>
          </a:gsLst>
          <a:lin ang="5400000" scaled="0"/>
        </a:gradFill>
        <a:effectLst/>
      </p:bgPr>
    </p:bg>
    <p:spTree>
      <p:nvGrpSpPr>
        <p:cNvPr id="1" name="Shape 9"/>
        <p:cNvGrpSpPr/>
        <p:nvPr/>
      </p:nvGrpSpPr>
      <p:grpSpPr>
        <a:xfrm>
          <a:off x="0" y="0"/>
          <a:ext cx="0" cy="0"/>
          <a:chOff x="0" y="0"/>
          <a:chExt cx="0" cy="0"/>
        </a:xfrm>
      </p:grpSpPr>
      <p:pic>
        <p:nvPicPr>
          <p:cNvPr id="10" name="Shape 10" descr="horizon.png"/>
          <p:cNvPicPr preferRelativeResize="0"/>
          <p:nvPr/>
        </p:nvPicPr>
        <p:blipFill rotWithShape="1">
          <a:blip r:embed="rId13">
            <a:alphaModFix/>
          </a:blip>
          <a:srcRect/>
          <a:stretch/>
        </p:blipFill>
        <p:spPr>
          <a:xfrm>
            <a:off x="0" y="0"/>
            <a:ext cx="9144000" cy="6815137"/>
          </a:xfrm>
          <a:prstGeom prst="rect">
            <a:avLst/>
          </a:prstGeom>
          <a:noFill/>
          <a:ln>
            <a:noFill/>
          </a:ln>
        </p:spPr>
      </p:pic>
      <p:sp>
        <p:nvSpPr>
          <p:cNvPr id="11" name="Shape 11"/>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12" name="Shape 12"/>
          <p:cNvSpPr txBox="1">
            <a:spLocks noGrp="1"/>
          </p:cNvSpPr>
          <p:nvPr>
            <p:ph type="body" idx="1"/>
          </p:nvPr>
        </p:nvSpPr>
        <p:spPr>
          <a:xfrm>
            <a:off x="609600" y="1600200"/>
            <a:ext cx="7924800" cy="4525963"/>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13" name="Shape 13"/>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4" name="Shape 14"/>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5" name="Shape 15"/>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subTitle" idx="1"/>
          </p:nvPr>
        </p:nvSpPr>
        <p:spPr>
          <a:xfrm>
            <a:off x="1219200" y="4876800"/>
            <a:ext cx="6400800" cy="1752600"/>
          </a:xfrm>
          <a:prstGeom prst="rect">
            <a:avLst/>
          </a:prstGeom>
          <a:noFill/>
          <a:ln>
            <a:noFill/>
          </a:ln>
        </p:spPr>
        <p:txBody>
          <a:bodyPr wrap="square" lIns="91425" tIns="45700" rIns="91425" bIns="45700" anchor="t" anchorCtr="0">
            <a:noAutofit/>
          </a:bodyPr>
          <a:lstStyle/>
          <a:p>
            <a:pPr marL="0" marR="0" lvl="0" indent="-177800" algn="ctr" rtl="0">
              <a:lnSpc>
                <a:spcPct val="100000"/>
              </a:lnSpc>
              <a:spcBef>
                <a:spcPts val="0"/>
              </a:spcBef>
              <a:spcAft>
                <a:spcPts val="0"/>
              </a:spcAft>
              <a:buClr>
                <a:schemeClr val="lt2"/>
              </a:buClr>
              <a:buSzPct val="100000"/>
              <a:buFont typeface="Arial"/>
              <a:buNone/>
            </a:pPr>
            <a:r>
              <a:rPr lang="en-US" sz="2800" b="1" i="0" u="none" strike="noStrike" cap="none" dirty="0" smtClean="0">
                <a:solidFill>
                  <a:schemeClr val="lt2"/>
                </a:solidFill>
                <a:latin typeface="Arial Narrow"/>
                <a:ea typeface="Arial Narrow"/>
                <a:cs typeface="Arial Narrow"/>
                <a:sym typeface="Arial Narrow"/>
              </a:rPr>
              <a:t>Hebrews 12:1-3 (MSG)</a:t>
            </a:r>
            <a:endParaRPr lang="en-US" sz="2800" b="1" i="0" u="none" strike="noStrike" cap="none" dirty="0">
              <a:solidFill>
                <a:schemeClr val="lt2"/>
              </a:solidFill>
              <a:latin typeface="Arial Narrow"/>
              <a:ea typeface="Arial Narrow"/>
              <a:cs typeface="Arial Narrow"/>
              <a:sym typeface="Arial Narrow"/>
            </a:endParaRPr>
          </a:p>
          <a:p>
            <a:pPr marL="0" marR="0" lvl="0" indent="-177800" algn="ctr" rtl="0">
              <a:lnSpc>
                <a:spcPct val="100000"/>
              </a:lnSpc>
              <a:spcBef>
                <a:spcPts val="1160"/>
              </a:spcBef>
              <a:spcAft>
                <a:spcPts val="0"/>
              </a:spcAft>
              <a:buClr>
                <a:schemeClr val="lt2"/>
              </a:buClr>
              <a:buSzPct val="100000"/>
              <a:buFont typeface="Arial"/>
              <a:buNone/>
            </a:pPr>
            <a:r>
              <a:rPr lang="en-US" sz="2800" b="1" i="0" u="none" strike="noStrike" cap="none" dirty="0" smtClean="0">
                <a:solidFill>
                  <a:schemeClr val="lt2"/>
                </a:solidFill>
                <a:latin typeface="Arial Narrow"/>
                <a:ea typeface="Arial Narrow"/>
                <a:cs typeface="Arial Narrow"/>
                <a:sym typeface="Arial Narrow"/>
              </a:rPr>
              <a:t>Genesis 37-50 (AMPC)</a:t>
            </a:r>
            <a:endParaRPr lang="en-US" sz="2800" b="1" i="0" u="none" strike="noStrike" cap="none" dirty="0" smtClean="0">
              <a:solidFill>
                <a:schemeClr val="lt2"/>
              </a:solidFill>
              <a:latin typeface="Arial Narrow"/>
              <a:ea typeface="Arial Narrow"/>
              <a:cs typeface="Arial Narrow"/>
              <a:sym typeface="Arial Narrow"/>
            </a:endParaRPr>
          </a:p>
        </p:txBody>
      </p:sp>
      <p:sp>
        <p:nvSpPr>
          <p:cNvPr id="92" name="Shape 92"/>
          <p:cNvSpPr txBox="1">
            <a:spLocks noGrp="1"/>
          </p:cNvSpPr>
          <p:nvPr>
            <p:ph type="ctrTitle"/>
          </p:nvPr>
        </p:nvSpPr>
        <p:spPr>
          <a:xfrm>
            <a:off x="533400" y="3406775"/>
            <a:ext cx="7772400" cy="1470025"/>
          </a:xfrm>
          <a:prstGeom prst="rect">
            <a:avLst/>
          </a:prstGeom>
          <a:noFill/>
          <a:ln>
            <a:noFill/>
          </a:ln>
        </p:spPr>
        <p:txBody>
          <a:bodyPr wrap="square" lIns="91425" tIns="45700" rIns="91425" bIns="45700" anchor="b" anchorCtr="0">
            <a:noAutofit/>
          </a:bodyPr>
          <a:lstStyle/>
          <a:p>
            <a:pPr marL="0" marR="0" lvl="0" indent="-342900" algn="ctr" rtl="0">
              <a:spcBef>
                <a:spcPts val="0"/>
              </a:spcBef>
              <a:buClr>
                <a:schemeClr val="lt1"/>
              </a:buClr>
              <a:buSzPct val="100000"/>
              <a:buFont typeface="Arial Narrow"/>
              <a:buNone/>
            </a:pPr>
            <a:r>
              <a:rPr lang="en-US" sz="5400" b="1" dirty="0" smtClean="0"/>
              <a:t>LASER FOCUS</a:t>
            </a:r>
            <a:br>
              <a:rPr lang="en-US" sz="5400" b="1" dirty="0" smtClean="0"/>
            </a:br>
            <a:r>
              <a:rPr lang="en-US" sz="2400" b="1" dirty="0" smtClean="0">
                <a:solidFill>
                  <a:srgbClr val="FF0000"/>
                </a:solidFill>
              </a:rPr>
              <a:t>“Focus like a laser, not a flashlight.”- Michael Jordan</a:t>
            </a:r>
            <a:endParaRPr lang="en-US" sz="2800" b="1" i="0" u="none" strike="noStrike" cap="none" dirty="0">
              <a:solidFill>
                <a:srgbClr val="FF0000"/>
              </a:solidFill>
              <a:sym typeface="Arial Narrow"/>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0"/>
            <a:ext cx="5029200" cy="3581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b="1" dirty="0" smtClean="0"/>
              <a:t>Joseph remained loyal to God!</a:t>
            </a:r>
            <a:endParaRPr lang="en-US" b="1" dirty="0"/>
          </a:p>
        </p:txBody>
      </p:sp>
      <p:sp>
        <p:nvSpPr>
          <p:cNvPr id="3" name="Text Placeholder 2"/>
          <p:cNvSpPr>
            <a:spLocks noGrp="1"/>
          </p:cNvSpPr>
          <p:nvPr>
            <p:ph type="body" idx="1"/>
          </p:nvPr>
        </p:nvSpPr>
        <p:spPr>
          <a:xfrm>
            <a:off x="585716" y="1295400"/>
            <a:ext cx="7924800" cy="4114800"/>
          </a:xfrm>
        </p:spPr>
        <p:txBody>
          <a:bodyPr/>
          <a:lstStyle/>
          <a:p>
            <a:pPr fontAlgn="base"/>
            <a:r>
              <a:rPr lang="en-US" sz="2400" b="1" dirty="0" smtClean="0"/>
              <a:t>The </a:t>
            </a:r>
            <a:r>
              <a:rPr lang="en-US" sz="2400" b="1" dirty="0"/>
              <a:t>situation forced him to focus on God, who proved himself faithful to Joseph.</a:t>
            </a:r>
          </a:p>
          <a:p>
            <a:pPr fontAlgn="base"/>
            <a:r>
              <a:rPr lang="en-US" sz="2400" b="1" dirty="0"/>
              <a:t>God gave him favor with Potiphar, who put Joseph in charge of his entire household.</a:t>
            </a:r>
          </a:p>
          <a:p>
            <a:pPr fontAlgn="base"/>
            <a:r>
              <a:rPr lang="en-US" sz="2400" b="1" dirty="0"/>
              <a:t>This was a big deal for a servant. It was an honor and privilege to be in that position.</a:t>
            </a:r>
          </a:p>
          <a:p>
            <a:pPr fontAlgn="base"/>
            <a:r>
              <a:rPr lang="en-US" sz="2400" b="1" dirty="0"/>
              <a:t>Then, things took a dive for the worse.</a:t>
            </a:r>
          </a:p>
          <a:p>
            <a:pPr fontAlgn="base"/>
            <a:r>
              <a:rPr lang="en-US" sz="2400" b="1" dirty="0"/>
              <a:t>He was falsely accused by Potiphar’s wife and put in jail, but Joseph continued to focus on God.</a:t>
            </a:r>
          </a:p>
          <a:p>
            <a:pPr fontAlgn="base"/>
            <a:r>
              <a:rPr lang="en-US" sz="2400" b="1" dirty="0"/>
              <a:t>Here’s what happened next.</a:t>
            </a:r>
          </a:p>
          <a:p>
            <a:endParaRPr lang="en-US" dirty="0"/>
          </a:p>
        </p:txBody>
      </p:sp>
    </p:spTree>
    <p:extLst>
      <p:ext uri="{BB962C8B-B14F-4D97-AF65-F5344CB8AC3E}">
        <p14:creationId xmlns:p14="http://schemas.microsoft.com/office/powerpoint/2010/main" val="183437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09600" y="274638"/>
            <a:ext cx="7924800" cy="944562"/>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dirty="0" smtClean="0">
                <a:solidFill>
                  <a:schemeClr val="lt1"/>
                </a:solidFill>
                <a:latin typeface="Arial Narrow"/>
                <a:ea typeface="Arial Narrow"/>
                <a:cs typeface="Arial Narrow"/>
                <a:sym typeface="Arial Narrow"/>
              </a:rPr>
              <a:t>Genesis 39:21-23 (AMPC</a:t>
            </a:r>
            <a:r>
              <a:rPr lang="en-US" sz="3000" b="1" i="0" u="none" strike="noStrike" cap="none" dirty="0">
                <a:solidFill>
                  <a:schemeClr val="lt1"/>
                </a:solidFill>
                <a:latin typeface="Arial Narrow"/>
                <a:ea typeface="Arial Narrow"/>
                <a:cs typeface="Arial Narrow"/>
                <a:sym typeface="Arial Narrow"/>
              </a:rPr>
              <a:t>)</a:t>
            </a:r>
          </a:p>
        </p:txBody>
      </p:sp>
      <p:sp>
        <p:nvSpPr>
          <p:cNvPr id="192" name="Shape 192"/>
          <p:cNvSpPr txBox="1">
            <a:spLocks noGrp="1"/>
          </p:cNvSpPr>
          <p:nvPr>
            <p:ph type="body" idx="1"/>
          </p:nvPr>
        </p:nvSpPr>
        <p:spPr>
          <a:xfrm>
            <a:off x="685800" y="1295400"/>
            <a:ext cx="7924800" cy="4724400"/>
          </a:xfrm>
          <a:prstGeom prst="rect">
            <a:avLst/>
          </a:prstGeom>
          <a:noFill/>
          <a:ln>
            <a:noFill/>
          </a:ln>
        </p:spPr>
        <p:txBody>
          <a:bodyPr wrap="square" lIns="91425" tIns="45700" rIns="91425" bIns="45700" anchor="t" anchorCtr="0">
            <a:noAutofit/>
          </a:bodyPr>
          <a:lstStyle/>
          <a:p>
            <a:r>
              <a:rPr lang="en-US" sz="2800" b="1" baseline="30000" dirty="0"/>
              <a:t>21 </a:t>
            </a:r>
            <a:r>
              <a:rPr lang="en-US" sz="2800" dirty="0"/>
              <a:t>But the Lord was with Joseph, and showed him mercy </a:t>
            </a:r>
            <a:r>
              <a:rPr lang="en-US" sz="2800" i="1" dirty="0"/>
              <a:t>and</a:t>
            </a:r>
            <a:r>
              <a:rPr lang="en-US" sz="2800" dirty="0"/>
              <a:t> loving-kindness and gave him favor in the sight of the warden of the prison.</a:t>
            </a:r>
          </a:p>
          <a:p>
            <a:r>
              <a:rPr lang="en-US" sz="2800" b="1" baseline="30000" dirty="0"/>
              <a:t>22 </a:t>
            </a:r>
            <a:r>
              <a:rPr lang="en-US" sz="2800" dirty="0"/>
              <a:t>And the warden of the prison committed to Joseph’s care all the prisoners who were in the prison; and whatsoever was done there, he was in charge of it.</a:t>
            </a:r>
          </a:p>
          <a:p>
            <a:r>
              <a:rPr lang="en-US" sz="2800" b="1" baseline="30000" dirty="0"/>
              <a:t>23 </a:t>
            </a:r>
            <a:r>
              <a:rPr lang="en-US" sz="2800" dirty="0"/>
              <a:t>The prison warden paid no attention to anything that was in [Joseph’s] charge, for the Lord was with him and made whatever he did to prosper.</a:t>
            </a:r>
          </a:p>
        </p:txBody>
      </p:sp>
    </p:spTree>
    <p:extLst>
      <p:ext uri="{BB962C8B-B14F-4D97-AF65-F5344CB8AC3E}">
        <p14:creationId xmlns:p14="http://schemas.microsoft.com/office/powerpoint/2010/main" val="60795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09600" y="228600"/>
            <a:ext cx="7924800" cy="685800"/>
          </a:xfrm>
          <a:prstGeom prst="rect">
            <a:avLst/>
          </a:prstGeom>
          <a:noFill/>
          <a:ln>
            <a:noFill/>
          </a:ln>
        </p:spPr>
        <p:txBody>
          <a:bodyPr wrap="square" lIns="91425" tIns="45700" rIns="91425" bIns="45700" anchor="b" anchorCtr="0">
            <a:noAutofit/>
          </a:bodyPr>
          <a:lstStyle/>
          <a:p>
            <a:pPr marL="0" marR="0" lvl="0" indent="-190500" algn="l" rtl="0">
              <a:spcBef>
                <a:spcPts val="0"/>
              </a:spcBef>
              <a:buClr>
                <a:srgbClr val="FF0000"/>
              </a:buClr>
              <a:buSzPct val="100000"/>
              <a:buFont typeface="Arial Narrow"/>
              <a:buNone/>
            </a:pPr>
            <a:r>
              <a:rPr lang="en-US" sz="3000" b="1" i="0" u="none" strike="noStrike" cap="none" dirty="0">
                <a:solidFill>
                  <a:srgbClr val="FF0000"/>
                </a:solidFill>
                <a:latin typeface="Arial Narrow"/>
                <a:ea typeface="Arial Narrow"/>
                <a:cs typeface="Arial Narrow"/>
                <a:sym typeface="Arial Narrow"/>
              </a:rPr>
              <a:t>WHAT IS THIS SAYING?</a:t>
            </a:r>
          </a:p>
        </p:txBody>
      </p:sp>
      <p:sp>
        <p:nvSpPr>
          <p:cNvPr id="198" name="Shape 198"/>
          <p:cNvSpPr txBox="1">
            <a:spLocks noGrp="1"/>
          </p:cNvSpPr>
          <p:nvPr>
            <p:ph type="body" idx="1"/>
          </p:nvPr>
        </p:nvSpPr>
        <p:spPr>
          <a:xfrm>
            <a:off x="600501" y="914400"/>
            <a:ext cx="7924800" cy="4114800"/>
          </a:xfrm>
          <a:prstGeom prst="rect">
            <a:avLst/>
          </a:prstGeom>
          <a:noFill/>
          <a:ln>
            <a:noFill/>
          </a:ln>
        </p:spPr>
        <p:txBody>
          <a:bodyPr wrap="square" lIns="91425" tIns="45700" rIns="91425" bIns="45700" anchor="t" anchorCtr="0">
            <a:noAutofit/>
          </a:bodyPr>
          <a:lstStyle/>
          <a:p>
            <a:pPr fontAlgn="base"/>
            <a:r>
              <a:rPr lang="en-US" sz="2200" b="1" dirty="0"/>
              <a:t>God continued to show up in Joseph’s life.</a:t>
            </a:r>
          </a:p>
          <a:p>
            <a:pPr fontAlgn="base"/>
            <a:r>
              <a:rPr lang="en-US" sz="2200" b="1" dirty="0"/>
              <a:t>The very thing that could have distracted Joseph from God, being falsely accused and put in jail, was just another opportunity for God to show up.</a:t>
            </a:r>
          </a:p>
          <a:p>
            <a:pPr fontAlgn="base"/>
            <a:r>
              <a:rPr lang="en-US" sz="2200" b="1" dirty="0"/>
              <a:t>Joseph interprets a dream for some people close to the king, and almost gets a “get out of jail free card” because of it.</a:t>
            </a:r>
          </a:p>
          <a:p>
            <a:pPr fontAlgn="base"/>
            <a:r>
              <a:rPr lang="en-US" sz="2200" b="1" dirty="0"/>
              <a:t>Unfortunately, he remains in jail for another 2 years.</a:t>
            </a:r>
          </a:p>
          <a:p>
            <a:pPr fontAlgn="base"/>
            <a:r>
              <a:rPr lang="en-US" sz="2200" b="1" dirty="0"/>
              <a:t>The Pharaoh has a bad dream, and Joseph is called in to interpret it.</a:t>
            </a:r>
          </a:p>
          <a:p>
            <a:pPr fontAlgn="base"/>
            <a:r>
              <a:rPr lang="en-US" sz="2200" b="1" dirty="0"/>
              <a:t>The dream meant there will be 7 years of plenty food, followed by 7 years of famine.</a:t>
            </a:r>
          </a:p>
          <a:p>
            <a:pPr fontAlgn="base"/>
            <a:r>
              <a:rPr lang="en-US" sz="2200" b="1" dirty="0"/>
              <a:t>Then, check out what the Pharaoh told him:</a:t>
            </a:r>
          </a:p>
          <a:p>
            <a:pPr marL="342900" marR="0" lvl="0" indent="-342900" algn="l" rtl="0">
              <a:lnSpc>
                <a:spcPct val="100000"/>
              </a:lnSpc>
              <a:spcBef>
                <a:spcPts val="0"/>
              </a:spcBef>
              <a:spcAft>
                <a:spcPts val="0"/>
              </a:spcAft>
              <a:buClr>
                <a:schemeClr val="lt2"/>
              </a:buClr>
              <a:buSzPct val="100000"/>
              <a:buFont typeface="Arial"/>
              <a:buChar char="•"/>
            </a:pPr>
            <a:endParaRPr lang="en-US" sz="1800" b="1" i="0" u="none" strike="noStrike" cap="none" dirty="0">
              <a:solidFill>
                <a:schemeClr val="lt1"/>
              </a:solidFill>
              <a:latin typeface="Arial Narrow"/>
              <a:ea typeface="Arial Narrow"/>
              <a:cs typeface="Arial Narrow"/>
              <a:sym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r>
              <a:rPr lang="en-US" b="1" dirty="0" smtClean="0">
                <a:solidFill>
                  <a:schemeClr val="tx2"/>
                </a:solidFill>
              </a:rPr>
              <a:t>Genesis 41:39-40</a:t>
            </a:r>
            <a:endParaRPr lang="en-US" b="1" dirty="0">
              <a:solidFill>
                <a:schemeClr val="tx2"/>
              </a:solidFill>
            </a:endParaRPr>
          </a:p>
        </p:txBody>
      </p:sp>
      <p:sp>
        <p:nvSpPr>
          <p:cNvPr id="3" name="Text Placeholder 2"/>
          <p:cNvSpPr>
            <a:spLocks noGrp="1"/>
          </p:cNvSpPr>
          <p:nvPr>
            <p:ph type="body" idx="1"/>
          </p:nvPr>
        </p:nvSpPr>
        <p:spPr/>
        <p:txBody>
          <a:bodyPr/>
          <a:lstStyle/>
          <a:p>
            <a:r>
              <a:rPr lang="en-US" sz="2800" b="1" baseline="30000" dirty="0"/>
              <a:t>39 </a:t>
            </a:r>
            <a:r>
              <a:rPr lang="en-US" sz="2800" b="1" dirty="0"/>
              <a:t>And Pharaoh said to Joseph, Forasmuch as [your] God has shown you all this, there is nobody as intelligent </a:t>
            </a:r>
            <a:r>
              <a:rPr lang="en-US" sz="2800" b="1" i="1" dirty="0"/>
              <a:t>and</a:t>
            </a:r>
            <a:r>
              <a:rPr lang="en-US" sz="2800" b="1" dirty="0"/>
              <a:t> discreet </a:t>
            </a:r>
            <a:r>
              <a:rPr lang="en-US" sz="2800" b="1" i="1" dirty="0"/>
              <a:t>and</a:t>
            </a:r>
            <a:r>
              <a:rPr lang="en-US" sz="2800" b="1" dirty="0"/>
              <a:t> understanding and wise as you are.</a:t>
            </a:r>
          </a:p>
          <a:p>
            <a:r>
              <a:rPr lang="en-US" sz="2800" b="1" baseline="30000" dirty="0"/>
              <a:t>40 </a:t>
            </a:r>
            <a:r>
              <a:rPr lang="en-US" sz="2800" b="1" dirty="0"/>
              <a:t>You shall have charge over my house, and all my people shall be governed according to your word [with reverence, submission, and obedience]. Only in matters of the throne will I be greater than you are.</a:t>
            </a:r>
          </a:p>
          <a:p>
            <a:endParaRPr lang="en-US" dirty="0"/>
          </a:p>
        </p:txBody>
      </p:sp>
    </p:spTree>
    <p:extLst>
      <p:ext uri="{BB962C8B-B14F-4D97-AF65-F5344CB8AC3E}">
        <p14:creationId xmlns:p14="http://schemas.microsoft.com/office/powerpoint/2010/main" val="214271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020762"/>
          </a:xfrm>
        </p:spPr>
        <p:txBody>
          <a:bodyPr/>
          <a:lstStyle/>
          <a:p>
            <a:pPr fontAlgn="base"/>
            <a:r>
              <a:rPr lang="en-US" b="1" dirty="0"/>
              <a:t>Joseph literally went from jail to being the second in charge of Egypt.</a:t>
            </a:r>
            <a:endParaRPr lang="en-US" b="1" dirty="0"/>
          </a:p>
        </p:txBody>
      </p:sp>
      <p:sp>
        <p:nvSpPr>
          <p:cNvPr id="3" name="Text Placeholder 2"/>
          <p:cNvSpPr>
            <a:spLocks noGrp="1"/>
          </p:cNvSpPr>
          <p:nvPr>
            <p:ph type="body" idx="1"/>
          </p:nvPr>
        </p:nvSpPr>
        <p:spPr>
          <a:xfrm>
            <a:off x="609600" y="1318146"/>
            <a:ext cx="7924800" cy="4114800"/>
          </a:xfrm>
        </p:spPr>
        <p:txBody>
          <a:bodyPr/>
          <a:lstStyle/>
          <a:p>
            <a:pPr fontAlgn="base"/>
            <a:r>
              <a:rPr lang="en-US" sz="1800" b="1" dirty="0" smtClean="0"/>
              <a:t>He </a:t>
            </a:r>
            <a:r>
              <a:rPr lang="en-US" sz="1800" b="1" dirty="0"/>
              <a:t>was later reunited with his family, and found it in his heart to forgive this </a:t>
            </a:r>
            <a:r>
              <a:rPr lang="en-US" sz="1800" b="1" dirty="0" smtClean="0"/>
              <a:t>brothers. Wow</a:t>
            </a:r>
            <a:r>
              <a:rPr lang="en-US" sz="1800" b="1" dirty="0"/>
              <a:t>. What an amazing story!</a:t>
            </a:r>
          </a:p>
          <a:p>
            <a:pPr fontAlgn="base"/>
            <a:r>
              <a:rPr lang="en-US" sz="1800" b="1" dirty="0"/>
              <a:t>Joseph’s story reminds us that what appear to be distractions away from God can actually bring us closer to </a:t>
            </a:r>
            <a:r>
              <a:rPr lang="en-US" sz="1800" b="1" dirty="0" smtClean="0"/>
              <a:t>God.</a:t>
            </a:r>
          </a:p>
          <a:p>
            <a:pPr fontAlgn="base"/>
            <a:r>
              <a:rPr lang="en-US" sz="1800" b="1" dirty="0" smtClean="0"/>
              <a:t>The </a:t>
            </a:r>
            <a:r>
              <a:rPr lang="en-US" sz="1800" b="1" dirty="0"/>
              <a:t>distraction </a:t>
            </a:r>
            <a:r>
              <a:rPr lang="en-US" sz="1800" b="1" dirty="0" smtClean="0"/>
              <a:t>may be </a:t>
            </a:r>
            <a:r>
              <a:rPr lang="en-US" sz="1800" b="1" dirty="0"/>
              <a:t>the </a:t>
            </a:r>
            <a:r>
              <a:rPr lang="en-US" sz="1800" b="1" dirty="0" smtClean="0"/>
              <a:t>way.  The </a:t>
            </a:r>
            <a:r>
              <a:rPr lang="en-US" sz="1800" b="1" dirty="0"/>
              <a:t>problem </a:t>
            </a:r>
            <a:r>
              <a:rPr lang="en-US" sz="1800" b="1" dirty="0" smtClean="0"/>
              <a:t>may be </a:t>
            </a:r>
            <a:r>
              <a:rPr lang="en-US" sz="1800" b="1" dirty="0"/>
              <a:t>the way.</a:t>
            </a:r>
          </a:p>
          <a:p>
            <a:pPr fontAlgn="base"/>
            <a:r>
              <a:rPr lang="en-US" sz="1800" b="1" dirty="0"/>
              <a:t>Any one of these events could have turned Joseph away from God.</a:t>
            </a:r>
          </a:p>
          <a:p>
            <a:pPr fontAlgn="base"/>
            <a:r>
              <a:rPr lang="en-US" sz="1800" b="1" dirty="0"/>
              <a:t>He could have become bitter and angry towards his brothers and the unfair circumstances.</a:t>
            </a:r>
          </a:p>
          <a:p>
            <a:pPr fontAlgn="base"/>
            <a:r>
              <a:rPr lang="en-US" sz="1800" b="1" dirty="0"/>
              <a:t>However, he chose to let those circumstances bring him closer to God.</a:t>
            </a:r>
          </a:p>
          <a:p>
            <a:pPr fontAlgn="base"/>
            <a:r>
              <a:rPr lang="en-US" sz="2800" b="1" dirty="0">
                <a:solidFill>
                  <a:srgbClr val="00B0F0"/>
                </a:solidFill>
              </a:rPr>
              <a:t>What problems or distractions are you facing that could bring you closer to God?</a:t>
            </a:r>
          </a:p>
          <a:p>
            <a:pPr marL="107950" indent="0">
              <a:buNone/>
            </a:pPr>
            <a:endParaRPr lang="en-US" dirty="0"/>
          </a:p>
        </p:txBody>
      </p:sp>
    </p:spTree>
    <p:extLst>
      <p:ext uri="{BB962C8B-B14F-4D97-AF65-F5344CB8AC3E}">
        <p14:creationId xmlns:p14="http://schemas.microsoft.com/office/powerpoint/2010/main" val="133448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Shape 204"/>
          <p:cNvSpPr txBox="1">
            <a:spLocks noGrp="1"/>
          </p:cNvSpPr>
          <p:nvPr>
            <p:ph type="body" idx="1"/>
          </p:nvPr>
        </p:nvSpPr>
        <p:spPr>
          <a:prstGeom prst="rect">
            <a:avLst/>
          </a:prstGeom>
          <a:noFill/>
          <a:ln>
            <a:noFill/>
          </a:ln>
        </p:spPr>
        <p:txBody>
          <a:bodyPr wrap="square" lIns="91425" tIns="45700" rIns="91425" bIns="45700" anchor="t" anchorCtr="0">
            <a:noAutofit/>
          </a:bodyPr>
          <a:lstStyle/>
          <a:p>
            <a:r>
              <a:rPr lang="en-US" sz="2800" b="1" dirty="0" smtClean="0">
                <a:solidFill>
                  <a:srgbClr val="FF0000"/>
                </a:solidFill>
              </a:rPr>
              <a:t>Focus</a:t>
            </a:r>
            <a:r>
              <a:rPr lang="en-US" sz="2800" b="1" dirty="0" smtClean="0">
                <a:solidFill>
                  <a:srgbClr val="FF0000"/>
                </a:solidFill>
              </a:rPr>
              <a:t> is: </a:t>
            </a:r>
            <a:endParaRPr lang="en-US" sz="2800" dirty="0">
              <a:solidFill>
                <a:srgbClr val="FF0000"/>
              </a:solidFill>
            </a:endParaRPr>
          </a:p>
          <a:p>
            <a:r>
              <a:rPr lang="en-US" sz="2800" b="1" dirty="0" smtClean="0"/>
              <a:t> F</a:t>
            </a:r>
            <a:r>
              <a:rPr lang="en-US" sz="2800" b="1" dirty="0" smtClean="0"/>
              <a:t> </a:t>
            </a:r>
            <a:r>
              <a:rPr lang="en-US" sz="2800" b="1" dirty="0"/>
              <a:t>= </a:t>
            </a:r>
            <a:r>
              <a:rPr lang="en-US" sz="2800" b="1" dirty="0" smtClean="0"/>
              <a:t>Fixing </a:t>
            </a:r>
            <a:endParaRPr lang="en-US" sz="2800" dirty="0"/>
          </a:p>
          <a:p>
            <a:pPr marL="107950" indent="0">
              <a:buNone/>
            </a:pPr>
            <a:r>
              <a:rPr lang="en-US" sz="2800" b="1" dirty="0"/>
              <a:t> </a:t>
            </a:r>
            <a:r>
              <a:rPr lang="en-US" sz="2800" b="1" dirty="0" smtClean="0"/>
              <a:t>   </a:t>
            </a:r>
            <a:r>
              <a:rPr lang="en-US" sz="2800" b="1" dirty="0" smtClean="0"/>
              <a:t>O </a:t>
            </a:r>
            <a:r>
              <a:rPr lang="en-US" sz="2800" b="1" dirty="0" smtClean="0"/>
              <a:t>= Our </a:t>
            </a:r>
            <a:endParaRPr lang="en-US" sz="2800" dirty="0"/>
          </a:p>
          <a:p>
            <a:pPr marL="107950" indent="0">
              <a:buNone/>
            </a:pPr>
            <a:r>
              <a:rPr lang="en-US" sz="2800" b="1" dirty="0"/>
              <a:t> </a:t>
            </a:r>
            <a:r>
              <a:rPr lang="en-US" sz="2800" b="1" dirty="0" smtClean="0"/>
              <a:t>   </a:t>
            </a:r>
            <a:r>
              <a:rPr lang="en-US" sz="2800" b="1" dirty="0" smtClean="0"/>
              <a:t>C </a:t>
            </a:r>
            <a:r>
              <a:rPr lang="en-US" sz="2800" b="1" dirty="0"/>
              <a:t>= </a:t>
            </a:r>
            <a:r>
              <a:rPr lang="en-US" sz="2800" b="1" dirty="0" smtClean="0"/>
              <a:t>Concentration</a:t>
            </a:r>
            <a:r>
              <a:rPr lang="en-US" sz="2800" b="1" dirty="0" smtClean="0"/>
              <a:t> </a:t>
            </a:r>
            <a:endParaRPr lang="en-US" sz="2800" dirty="0"/>
          </a:p>
          <a:p>
            <a:pPr marL="107950" indent="0">
              <a:buNone/>
            </a:pPr>
            <a:r>
              <a:rPr lang="en-US" sz="2800" b="1" dirty="0" smtClean="0"/>
              <a:t>    </a:t>
            </a:r>
            <a:r>
              <a:rPr lang="en-US" sz="2800" b="1" dirty="0" smtClean="0"/>
              <a:t>U </a:t>
            </a:r>
            <a:r>
              <a:rPr lang="en-US" sz="2800" b="1" dirty="0"/>
              <a:t>= </a:t>
            </a:r>
            <a:r>
              <a:rPr lang="en-US" sz="2800" b="1" dirty="0" smtClean="0"/>
              <a:t>Upon</a:t>
            </a:r>
            <a:endParaRPr lang="en-US" sz="2800" dirty="0" smtClean="0"/>
          </a:p>
          <a:p>
            <a:pPr marL="107950" indent="0">
              <a:buNone/>
            </a:pPr>
            <a:r>
              <a:rPr lang="en-US" sz="2800" dirty="0"/>
              <a:t> </a:t>
            </a:r>
            <a:r>
              <a:rPr lang="en-US" sz="2800" dirty="0" smtClean="0"/>
              <a:t>   </a:t>
            </a:r>
            <a:r>
              <a:rPr lang="en-US" sz="2800" b="1" dirty="0" smtClean="0"/>
              <a:t>S = Specific    </a:t>
            </a:r>
          </a:p>
          <a:p>
            <a:pPr marL="107950" indent="0">
              <a:buNone/>
            </a:pPr>
            <a:r>
              <a:rPr lang="en-US" sz="2800" b="1" dirty="0"/>
              <a:t> </a:t>
            </a:r>
            <a:r>
              <a:rPr lang="en-US" sz="2800" b="1" dirty="0" smtClean="0"/>
              <a:t>         requirements</a:t>
            </a:r>
            <a:r>
              <a:rPr lang="en-US" sz="2800" b="1" dirty="0" smtClean="0"/>
              <a:t> </a:t>
            </a:r>
            <a:endParaRPr lang="en-US" sz="3600" b="1" dirty="0" smtClean="0"/>
          </a:p>
        </p:txBody>
      </p:sp>
      <p:sp>
        <p:nvSpPr>
          <p:cNvPr id="2" name="Text Placeholder 1"/>
          <p:cNvSpPr>
            <a:spLocks noGrp="1"/>
          </p:cNvSpPr>
          <p:nvPr>
            <p:ph type="body" idx="2"/>
          </p:nvPr>
        </p:nvSpPr>
        <p:spPr/>
        <p:txBody>
          <a:bodyPr/>
          <a:lstStyle/>
          <a:p>
            <a:r>
              <a:rPr lang="en-US" sz="1800" b="1" dirty="0" smtClean="0">
                <a:solidFill>
                  <a:srgbClr val="00B0F0"/>
                </a:solidFill>
              </a:rPr>
              <a:t>Focus</a:t>
            </a:r>
            <a:r>
              <a:rPr lang="en-US" sz="1800" b="1" dirty="0" smtClean="0"/>
              <a:t> is fearlessly facing every challenge by fixing on the requirements for success in the expansion of the Kingdom of God and for experiencing the enjoyment of a Kingdom lifestyle</a:t>
            </a:r>
            <a:endParaRPr lang="en-US" sz="1800" b="1" dirty="0"/>
          </a:p>
          <a:p>
            <a:r>
              <a:rPr lang="en-US" sz="1800" b="1" dirty="0"/>
              <a:t>3</a:t>
            </a:r>
            <a:r>
              <a:rPr lang="en-US" sz="1800" b="1" dirty="0" smtClean="0"/>
              <a:t> </a:t>
            </a:r>
            <a:r>
              <a:rPr lang="en-US" sz="1800" b="1" dirty="0"/>
              <a:t>Laws of </a:t>
            </a:r>
            <a:r>
              <a:rPr lang="en-US" sz="1800" b="1" dirty="0" smtClean="0">
                <a:solidFill>
                  <a:srgbClr val="00B0F0"/>
                </a:solidFill>
              </a:rPr>
              <a:t>Focusing</a:t>
            </a:r>
            <a:r>
              <a:rPr lang="en-US" sz="1800" b="1" dirty="0" smtClean="0"/>
              <a:t>: </a:t>
            </a:r>
            <a:endParaRPr lang="en-US" sz="1800" dirty="0"/>
          </a:p>
          <a:p>
            <a:pPr marL="107950" indent="0">
              <a:buNone/>
            </a:pPr>
            <a:r>
              <a:rPr lang="en-US" sz="1800" dirty="0"/>
              <a:t> </a:t>
            </a:r>
            <a:r>
              <a:rPr lang="en-US" sz="1800" dirty="0" smtClean="0"/>
              <a:t>    </a:t>
            </a:r>
            <a:r>
              <a:rPr lang="en-US" sz="1800" b="1" dirty="0" smtClean="0"/>
              <a:t>Center – vision; the goal</a:t>
            </a:r>
          </a:p>
          <a:p>
            <a:pPr marL="107950" indent="0">
              <a:buNone/>
            </a:pPr>
            <a:r>
              <a:rPr lang="en-US" sz="1800" b="1" dirty="0"/>
              <a:t> </a:t>
            </a:r>
            <a:r>
              <a:rPr lang="en-US" sz="1800" b="1" dirty="0" smtClean="0"/>
              <a:t>    Concentration – perception; </a:t>
            </a:r>
          </a:p>
          <a:p>
            <a:pPr marL="107950" indent="0">
              <a:buNone/>
            </a:pPr>
            <a:r>
              <a:rPr lang="en-US" sz="1800" b="1" dirty="0"/>
              <a:t> </a:t>
            </a:r>
            <a:r>
              <a:rPr lang="en-US" sz="1800" b="1" dirty="0" smtClean="0"/>
              <a:t>                                 </a:t>
            </a:r>
            <a:r>
              <a:rPr lang="en-US" sz="1800" b="1" dirty="0" smtClean="0"/>
              <a:t>motivation</a:t>
            </a:r>
          </a:p>
          <a:p>
            <a:pPr marL="107950" indent="0">
              <a:buNone/>
            </a:pPr>
            <a:r>
              <a:rPr lang="en-US" sz="1800" b="1" dirty="0"/>
              <a:t> </a:t>
            </a:r>
            <a:r>
              <a:rPr lang="en-US" sz="1800" b="1" dirty="0" smtClean="0"/>
              <a:t>    Convergence – come together</a:t>
            </a:r>
            <a:endParaRPr lang="en-US" sz="1800" b="1" dirty="0"/>
          </a:p>
          <a:p>
            <a:pPr marL="107950" indent="0">
              <a:buNone/>
            </a:pPr>
            <a:endParaRPr lang="en-US" dirty="0"/>
          </a:p>
        </p:txBody>
      </p:sp>
      <p:sp>
        <p:nvSpPr>
          <p:cNvPr id="203" name="Shape 203"/>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190500" algn="l" rtl="0">
              <a:spcBef>
                <a:spcPts val="0"/>
              </a:spcBef>
              <a:buClr>
                <a:srgbClr val="FFC000"/>
              </a:buClr>
              <a:buSzPct val="100000"/>
              <a:buFont typeface="Arial Narrow"/>
              <a:buNone/>
            </a:pPr>
            <a:r>
              <a:rPr lang="en-US" sz="3000" b="1" i="0" u="none" strike="noStrike" cap="none" dirty="0" smtClean="0">
                <a:solidFill>
                  <a:srgbClr val="FFC000"/>
                </a:solidFill>
                <a:latin typeface="Arial Narrow"/>
                <a:ea typeface="Arial Narrow"/>
                <a:cs typeface="Arial Narrow"/>
                <a:sym typeface="Arial Narrow"/>
              </a:rPr>
              <a:t>What is </a:t>
            </a:r>
            <a:r>
              <a:rPr lang="en-US" sz="3000" b="1" i="0" u="none" strike="noStrike" cap="none" dirty="0" smtClean="0">
                <a:solidFill>
                  <a:srgbClr val="FFC000"/>
                </a:solidFill>
                <a:latin typeface="Arial Narrow"/>
                <a:ea typeface="Arial Narrow"/>
                <a:cs typeface="Arial Narrow"/>
                <a:sym typeface="Arial Narrow"/>
              </a:rPr>
              <a:t>FOCUS?</a:t>
            </a:r>
            <a:endParaRPr lang="en-US" sz="3000" b="1" i="0" u="none" strike="noStrike" cap="none" dirty="0">
              <a:solidFill>
                <a:srgbClr val="FFC000"/>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dirty="0" smtClean="0">
                <a:solidFill>
                  <a:schemeClr val="lt1"/>
                </a:solidFill>
                <a:latin typeface="Arial Narrow"/>
                <a:ea typeface="Arial Narrow"/>
                <a:cs typeface="Arial Narrow"/>
                <a:sym typeface="Arial Narrow"/>
              </a:rPr>
              <a:t>Perspective…</a:t>
            </a:r>
            <a:endParaRPr lang="en-US" sz="3000" b="1" i="0" u="none" strike="noStrike" cap="none" dirty="0">
              <a:solidFill>
                <a:schemeClr val="lt1"/>
              </a:solidFill>
              <a:latin typeface="Arial Narrow"/>
              <a:ea typeface="Arial Narrow"/>
              <a:cs typeface="Arial Narrow"/>
              <a:sym typeface="Arial Narrow"/>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52600"/>
            <a:ext cx="4068536" cy="39433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066800"/>
            <a:ext cx="3499839" cy="48704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subTitle" idx="1"/>
          </p:nvPr>
        </p:nvSpPr>
        <p:spPr>
          <a:xfrm>
            <a:off x="1219200" y="3886200"/>
            <a:ext cx="6400800" cy="1752600"/>
          </a:xfrm>
          <a:prstGeom prst="rect">
            <a:avLst/>
          </a:prstGeom>
          <a:noFill/>
          <a:ln>
            <a:noFill/>
          </a:ln>
        </p:spPr>
        <p:txBody>
          <a:bodyPr wrap="square" lIns="91425" tIns="45700" rIns="91425" bIns="45700" anchor="t" anchorCtr="0">
            <a:noAutofit/>
          </a:bodyPr>
          <a:lstStyle/>
          <a:p>
            <a:pPr marL="0" marR="0" lvl="0" indent="-107950" algn="ctr" rtl="0">
              <a:lnSpc>
                <a:spcPct val="100000"/>
              </a:lnSpc>
              <a:spcBef>
                <a:spcPts val="0"/>
              </a:spcBef>
              <a:spcAft>
                <a:spcPts val="0"/>
              </a:spcAft>
              <a:buClr>
                <a:schemeClr val="lt2"/>
              </a:buClr>
              <a:buSzPct val="100000"/>
              <a:buFont typeface="Arial"/>
              <a:buNone/>
            </a:pPr>
            <a:endParaRPr sz="1700" b="0" i="0" u="none" strike="noStrike" cap="none">
              <a:solidFill>
                <a:schemeClr val="lt2"/>
              </a:solidFill>
              <a:latin typeface="Arial Narrow"/>
              <a:ea typeface="Arial Narrow"/>
              <a:cs typeface="Arial Narrow"/>
              <a:sym typeface="Arial Narrow"/>
            </a:endParaRPr>
          </a:p>
        </p:txBody>
      </p:sp>
      <p:sp>
        <p:nvSpPr>
          <p:cNvPr id="245" name="Shape 245"/>
          <p:cNvSpPr txBox="1">
            <a:spLocks noGrp="1"/>
          </p:cNvSpPr>
          <p:nvPr>
            <p:ph type="ctrTitle"/>
          </p:nvPr>
        </p:nvSpPr>
        <p:spPr>
          <a:xfrm>
            <a:off x="685800" y="2007888"/>
            <a:ext cx="7772400" cy="1470025"/>
          </a:xfrm>
          <a:prstGeom prst="rect">
            <a:avLst/>
          </a:prstGeom>
          <a:noFill/>
          <a:ln>
            <a:noFill/>
          </a:ln>
        </p:spPr>
        <p:txBody>
          <a:bodyPr wrap="square" lIns="91425" tIns="45700" rIns="91425" bIns="45700" anchor="b" anchorCtr="0">
            <a:noAutofit/>
          </a:bodyPr>
          <a:lstStyle/>
          <a:p>
            <a:pPr marL="0" marR="0" lvl="0" indent="-304800" algn="ctr" rtl="0">
              <a:spcBef>
                <a:spcPts val="0"/>
              </a:spcBef>
              <a:buClr>
                <a:srgbClr val="FFC000"/>
              </a:buClr>
              <a:buSzPct val="100000"/>
              <a:buFont typeface="Arial Narrow"/>
              <a:buNone/>
            </a:pPr>
            <a:r>
              <a:rPr lang="en-US" sz="4800" b="1" i="0" u="none" strike="noStrike" cap="none">
                <a:solidFill>
                  <a:srgbClr val="FFC000"/>
                </a:solidFill>
                <a:latin typeface="Arial Narrow"/>
                <a:ea typeface="Arial Narrow"/>
                <a:cs typeface="Arial Narrow"/>
                <a:sym typeface="Arial Narrow"/>
              </a:rPr>
              <a:t>ANY ADDITIONAL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rgbClr val="FFC000"/>
              </a:buClr>
              <a:buSzPct val="100000"/>
              <a:buFont typeface="Arial Narrow"/>
              <a:buNone/>
            </a:pPr>
            <a:r>
              <a:rPr lang="en-US" sz="3000" b="1" i="0" u="none" strike="noStrike" cap="none">
                <a:solidFill>
                  <a:srgbClr val="FFC000"/>
                </a:solidFill>
                <a:latin typeface="Arial Narrow"/>
                <a:ea typeface="Arial Narrow"/>
                <a:cs typeface="Arial Narrow"/>
                <a:sym typeface="Arial Narrow"/>
              </a:rPr>
              <a:t>PRAYER</a:t>
            </a:r>
          </a:p>
        </p:txBody>
      </p:sp>
      <p:sp>
        <p:nvSpPr>
          <p:cNvPr id="98" name="Shape 98"/>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2200" b="1" i="0" u="none" strike="noStrike" cap="none">
                <a:solidFill>
                  <a:schemeClr val="lt1"/>
                </a:solidFill>
                <a:latin typeface="Arial Narrow"/>
                <a:ea typeface="Arial Narrow"/>
                <a:cs typeface="Arial Narrow"/>
                <a:sym typeface="Arial Narrow"/>
              </a:rPr>
              <a:t>Father, we thank you and come to you most humbly and graciously asking to forgive us our sins of omission and commission.  We thank you for allowing us to be here and thank you in advance for allowing us to return to our destinations safely.  Father, I ask that you let these, your people, be blessed by thee and never impressed by me. Let the words of my mouth and the meditations of my heart be acceptable in your si</a:t>
            </a:r>
            <a:r>
              <a:rPr lang="en-US" sz="2200" b="1"/>
              <a:t>ght,</a:t>
            </a:r>
            <a:r>
              <a:rPr lang="en-US" sz="2200" b="1" i="0" u="none" strike="noStrike" cap="none">
                <a:solidFill>
                  <a:schemeClr val="lt1"/>
                </a:solidFill>
                <a:latin typeface="Arial Narrow"/>
                <a:ea typeface="Arial Narrow"/>
                <a:cs typeface="Arial Narrow"/>
                <a:sym typeface="Arial Narrow"/>
              </a:rPr>
              <a:t> oh Lord, my strength and my redeemer.  Give each one under the sound of my voice an ear to hear, a mind to receive, and a heart to believe; so that they see you more clearly, love you more dearly, and follow you more nearly.  These things we ask in Jesus’ name, amen.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T.O.I.Y.	</a:t>
            </a:r>
          </a:p>
        </p:txBody>
      </p:sp>
      <p:sp>
        <p:nvSpPr>
          <p:cNvPr id="178" name="Shape 178"/>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lvl="0" indent="-342900">
              <a:spcBef>
                <a:spcPts val="0"/>
              </a:spcBef>
              <a:spcAft>
                <a:spcPts val="0"/>
              </a:spcAft>
            </a:pPr>
            <a:r>
              <a:rPr lang="en-US" sz="3200" b="1" dirty="0"/>
              <a:t>Former Falcons RB Justin Crawford Arrested on Incest, Sodomy, Enticement </a:t>
            </a:r>
            <a:r>
              <a:rPr lang="en-US" sz="3200" b="1" dirty="0" smtClean="0"/>
              <a:t>Charges</a:t>
            </a:r>
          </a:p>
          <a:p>
            <a:pPr marL="0" lvl="0" indent="0">
              <a:spcBef>
                <a:spcPts val="0"/>
              </a:spcBef>
              <a:spcAft>
                <a:spcPts val="0"/>
              </a:spcAft>
              <a:buNone/>
            </a:pPr>
            <a:endParaRPr lang="en-US" sz="3200" b="1" i="0" u="none" strike="noStrike" cap="none" dirty="0">
              <a:solidFill>
                <a:srgbClr val="FFC000"/>
              </a:solidFill>
              <a:latin typeface="Arial Narrow"/>
              <a:ea typeface="Arial Narrow"/>
              <a:cs typeface="Arial Narrow"/>
              <a:sym typeface="Arial Narrow"/>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667000"/>
            <a:ext cx="5029200" cy="33507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09600" y="274638"/>
            <a:ext cx="7924800" cy="715962"/>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dirty="0">
                <a:solidFill>
                  <a:srgbClr val="FFC000"/>
                </a:solidFill>
                <a:latin typeface="Arial Narrow"/>
                <a:ea typeface="Arial Narrow"/>
                <a:cs typeface="Arial Narrow"/>
                <a:sym typeface="Arial Narrow"/>
              </a:rPr>
              <a:t>OK WHERE DO WE START?</a:t>
            </a:r>
          </a:p>
        </p:txBody>
      </p:sp>
      <p:sp>
        <p:nvSpPr>
          <p:cNvPr id="185" name="Shape 185"/>
          <p:cNvSpPr txBox="1">
            <a:spLocks noGrp="1"/>
          </p:cNvSpPr>
          <p:nvPr>
            <p:ph type="body" idx="1"/>
          </p:nvPr>
        </p:nvSpPr>
        <p:spPr>
          <a:xfrm>
            <a:off x="609600" y="990600"/>
            <a:ext cx="8001000" cy="53340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3200" b="0" i="0" u="none" strike="noStrike" cap="none" dirty="0" smtClean="0">
                <a:solidFill>
                  <a:schemeClr val="lt1"/>
                </a:solidFill>
                <a:sym typeface="Arial Narrow"/>
              </a:rPr>
              <a:t>Has it ever just seemed when things are going along well, there is just ALWAYS SOMETHING that goes wrong? Another obstacle to face?</a:t>
            </a:r>
            <a:endParaRPr lang="en-US" sz="3200" b="0" i="0" u="none" strike="noStrike" cap="none" dirty="0" smtClean="0">
              <a:solidFill>
                <a:schemeClr val="lt1"/>
              </a:solidFill>
              <a:sym typeface="Arial Narrow"/>
            </a:endParaRPr>
          </a:p>
          <a:p>
            <a:pPr marL="342900" marR="0" lvl="0" indent="-342900" algn="l" rtl="0">
              <a:lnSpc>
                <a:spcPct val="100000"/>
              </a:lnSpc>
              <a:spcBef>
                <a:spcPts val="0"/>
              </a:spcBef>
              <a:spcAft>
                <a:spcPts val="0"/>
              </a:spcAft>
              <a:buClr>
                <a:schemeClr val="lt2"/>
              </a:buClr>
              <a:buSzPct val="100000"/>
              <a:buFont typeface="Arial"/>
              <a:buChar char="•"/>
            </a:pPr>
            <a:r>
              <a:rPr lang="en-US" sz="3200" dirty="0" smtClean="0"/>
              <a:t>Think about it like learning to drive…there is a lot to learn like bad weather driving, rules of the road, and parallel parking.  But what about the stuff that is not in the manuals?</a:t>
            </a:r>
            <a:endParaRPr lang="en-US" sz="3200" dirty="0" smtClean="0"/>
          </a:p>
          <a:p>
            <a:pPr marL="342900" marR="0" lvl="0" indent="-342900" algn="l" rtl="0">
              <a:lnSpc>
                <a:spcPct val="100000"/>
              </a:lnSpc>
              <a:spcBef>
                <a:spcPts val="0"/>
              </a:spcBef>
              <a:spcAft>
                <a:spcPts val="0"/>
              </a:spcAft>
              <a:buClr>
                <a:schemeClr val="lt2"/>
              </a:buClr>
              <a:buSzPct val="100000"/>
              <a:buFont typeface="Arial"/>
              <a:buChar char="•"/>
            </a:pPr>
            <a:r>
              <a:rPr lang="en-US" sz="3200" dirty="0" smtClean="0"/>
              <a:t>Can you guess what the number 1 cause of accidents is</a:t>
            </a:r>
            <a:r>
              <a:rPr lang="en-US" sz="3200" b="0" i="0" u="none" strike="noStrike" cap="none" dirty="0" smtClean="0">
                <a:solidFill>
                  <a:schemeClr val="lt1"/>
                </a:solidFill>
                <a:sym typeface="Arial Narrow"/>
              </a:rPr>
              <a:t>?</a:t>
            </a:r>
            <a:endParaRPr lang="en-US" sz="3200" b="0" i="0" u="none" strike="noStrike" cap="none" dirty="0" smtClean="0">
              <a:solidFill>
                <a:schemeClr val="lt1"/>
              </a:solidFill>
              <a:sym typeface="Arial Narrow"/>
            </a:endParaRPr>
          </a:p>
          <a:p>
            <a:pPr marL="0" marR="0" lvl="0" indent="0" algn="ctr" rtl="0">
              <a:lnSpc>
                <a:spcPct val="100000"/>
              </a:lnSpc>
              <a:spcBef>
                <a:spcPts val="0"/>
              </a:spcBef>
              <a:spcAft>
                <a:spcPts val="0"/>
              </a:spcAft>
              <a:buClr>
                <a:schemeClr val="lt2"/>
              </a:buClr>
              <a:buSzPct val="100000"/>
              <a:buNone/>
            </a:pPr>
            <a:r>
              <a:rPr lang="en-US" sz="3200" b="1" dirty="0" smtClean="0">
                <a:solidFill>
                  <a:srgbClr val="FFC000"/>
                </a:solidFill>
              </a:rPr>
              <a:t>DISTRACTED DRIVING!!!!</a:t>
            </a:r>
            <a:endParaRPr lang="en-US" sz="3200" b="1" i="0" u="none" strike="noStrike" cap="none" dirty="0">
              <a:solidFill>
                <a:srgbClr val="FFC000"/>
              </a:solidFill>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b="1" dirty="0" smtClean="0">
                <a:solidFill>
                  <a:srgbClr val="FFC000"/>
                </a:solidFill>
              </a:rPr>
              <a:t>DISTRACTED DRIVING</a:t>
            </a:r>
            <a:r>
              <a:rPr lang="en-US" b="1" dirty="0" smtClean="0"/>
              <a:t>	</a:t>
            </a:r>
            <a:endParaRPr lang="en-US" b="1" dirty="0"/>
          </a:p>
        </p:txBody>
      </p:sp>
      <p:sp>
        <p:nvSpPr>
          <p:cNvPr id="3" name="Text Placeholder 2"/>
          <p:cNvSpPr>
            <a:spLocks noGrp="1"/>
          </p:cNvSpPr>
          <p:nvPr>
            <p:ph type="body" idx="1"/>
          </p:nvPr>
        </p:nvSpPr>
        <p:spPr>
          <a:xfrm>
            <a:off x="599364" y="994012"/>
            <a:ext cx="7924800" cy="4797188"/>
          </a:xfrm>
        </p:spPr>
        <p:txBody>
          <a:bodyPr/>
          <a:lstStyle/>
          <a:p>
            <a:pPr fontAlgn="base"/>
            <a:r>
              <a:rPr lang="en-US" sz="2000" b="1" dirty="0"/>
              <a:t>When a driver is distracted, he or she can cause an accident and endanger not only their own life, but also the lives of others on the </a:t>
            </a:r>
            <a:r>
              <a:rPr lang="en-US" sz="2000" b="1" dirty="0" smtClean="0"/>
              <a:t>road.  Have </a:t>
            </a:r>
            <a:r>
              <a:rPr lang="en-US" sz="2000" b="1" dirty="0"/>
              <a:t>you ever heard of the word “rubbernecking?”</a:t>
            </a:r>
          </a:p>
          <a:p>
            <a:pPr fontAlgn="base"/>
            <a:r>
              <a:rPr lang="en-US" sz="2000" b="1" dirty="0"/>
              <a:t>That’s when people just have to look at something going on outside of the car, on the side of the </a:t>
            </a:r>
            <a:r>
              <a:rPr lang="en-US" sz="2000" b="1" dirty="0" smtClean="0"/>
              <a:t>road. Rubbernecking </a:t>
            </a:r>
            <a:r>
              <a:rPr lang="en-US" sz="2000" b="1" dirty="0"/>
              <a:t>can lead to accidents or cause traffic to be backed up for hours just because one person had to slow down and see what was going on outside their car.</a:t>
            </a:r>
          </a:p>
          <a:p>
            <a:pPr fontAlgn="base"/>
            <a:r>
              <a:rPr lang="en-US" sz="2000" b="1" dirty="0"/>
              <a:t>Unfortunately, there’s a danger that is far more likely to cause you distraction on the road, something almost all of us carry around with us all the time – cell phones. </a:t>
            </a:r>
            <a:r>
              <a:rPr lang="en-US" sz="2000" b="1" dirty="0" smtClean="0"/>
              <a:t> People </a:t>
            </a:r>
            <a:r>
              <a:rPr lang="en-US" sz="2000" b="1" dirty="0"/>
              <a:t>who use their phone while driving are almost three times more likely to get into an accident than those who don’t.</a:t>
            </a:r>
          </a:p>
          <a:p>
            <a:pPr fontAlgn="base"/>
            <a:r>
              <a:rPr lang="en-US" sz="2000" b="1" dirty="0">
                <a:solidFill>
                  <a:srgbClr val="FFC000"/>
                </a:solidFill>
              </a:rPr>
              <a:t>Just like there are distractions when driving, we have distractions in our spiritual lives too</a:t>
            </a:r>
            <a:r>
              <a:rPr lang="en-US" sz="2000" dirty="0">
                <a:solidFill>
                  <a:srgbClr val="FFC000"/>
                </a:solidFill>
              </a:rPr>
              <a:t>.</a:t>
            </a:r>
          </a:p>
          <a:p>
            <a:endParaRPr lang="en-US" dirty="0"/>
          </a:p>
        </p:txBody>
      </p:sp>
    </p:spTree>
    <p:extLst>
      <p:ext uri="{BB962C8B-B14F-4D97-AF65-F5344CB8AC3E}">
        <p14:creationId xmlns:p14="http://schemas.microsoft.com/office/powerpoint/2010/main" val="366409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09600" y="274638"/>
            <a:ext cx="7924800" cy="792162"/>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b="1" dirty="0" smtClean="0"/>
              <a:t>Hebrews 12:1-3 </a:t>
            </a:r>
            <a:r>
              <a:rPr lang="en-US" sz="3000" b="1" i="0" u="none" strike="noStrike" cap="none" dirty="0" smtClean="0">
                <a:solidFill>
                  <a:schemeClr val="lt1"/>
                </a:solidFill>
                <a:latin typeface="Arial Narrow"/>
                <a:ea typeface="Arial Narrow"/>
                <a:cs typeface="Arial Narrow"/>
                <a:sym typeface="Arial Narrow"/>
              </a:rPr>
              <a:t>(MSG)</a:t>
            </a:r>
            <a:endParaRPr lang="en-US" sz="3000" b="1" i="0" u="none" strike="noStrike" cap="none" dirty="0">
              <a:solidFill>
                <a:schemeClr val="lt1"/>
              </a:solidFill>
              <a:latin typeface="Arial Narrow"/>
              <a:ea typeface="Arial Narrow"/>
              <a:cs typeface="Arial Narrow"/>
              <a:sym typeface="Arial Narrow"/>
            </a:endParaRPr>
          </a:p>
        </p:txBody>
      </p:sp>
      <p:sp>
        <p:nvSpPr>
          <p:cNvPr id="192" name="Shape 192"/>
          <p:cNvSpPr txBox="1">
            <a:spLocks noGrp="1"/>
          </p:cNvSpPr>
          <p:nvPr>
            <p:ph type="body" idx="1"/>
          </p:nvPr>
        </p:nvSpPr>
        <p:spPr>
          <a:xfrm>
            <a:off x="632346" y="1079310"/>
            <a:ext cx="7924800" cy="4419600"/>
          </a:xfrm>
          <a:prstGeom prst="rect">
            <a:avLst/>
          </a:prstGeom>
          <a:noFill/>
          <a:ln>
            <a:noFill/>
          </a:ln>
        </p:spPr>
        <p:txBody>
          <a:bodyPr wrap="square" lIns="91425" tIns="45700" rIns="91425" bIns="45700" anchor="t" anchorCtr="0">
            <a:noAutofit/>
          </a:bodyPr>
          <a:lstStyle/>
          <a:p>
            <a:pPr fontAlgn="base"/>
            <a:r>
              <a:rPr lang="en-US" sz="2250" b="1" dirty="0" smtClean="0"/>
              <a:t>Do </a:t>
            </a:r>
            <a:r>
              <a:rPr lang="en-US" sz="2250" b="1" dirty="0"/>
              <a:t>you see what this means—all these pioneers who blazed the way, all these veterans cheering us on? It means we’d better get on with it. Strip down, start running—and never quit! No extra spiritual fat, no parasitic sins. </a:t>
            </a:r>
            <a:endParaRPr lang="en-US" sz="2250" b="1" dirty="0" smtClean="0"/>
          </a:p>
          <a:p>
            <a:pPr fontAlgn="base"/>
            <a:r>
              <a:rPr lang="en-US" sz="2250" b="1" dirty="0" smtClean="0"/>
              <a:t>Keep </a:t>
            </a:r>
            <a:r>
              <a:rPr lang="en-US" sz="2250" b="1" dirty="0"/>
              <a:t>your eyes on </a:t>
            </a:r>
            <a:r>
              <a:rPr lang="en-US" sz="2400" b="1" i="1" dirty="0">
                <a:solidFill>
                  <a:srgbClr val="FFC000"/>
                </a:solidFill>
              </a:rPr>
              <a:t>Jesus</a:t>
            </a:r>
            <a:r>
              <a:rPr lang="en-US" sz="2250" b="1" dirty="0"/>
              <a:t>, who both began and finished this race we’re in. Study how he did it. Because he never lost sight of where he was headed—that exhilarating finish in and with God—he could put up with anything along the way: Cross, shame, whatever. And now he’s </a:t>
            </a:r>
            <a:r>
              <a:rPr lang="en-US" sz="2250" b="1" i="1" dirty="0"/>
              <a:t>there</a:t>
            </a:r>
            <a:r>
              <a:rPr lang="en-US" sz="2250" b="1" dirty="0"/>
              <a:t>, in the place of honor, right alongside God. </a:t>
            </a:r>
            <a:endParaRPr lang="en-US" sz="2250" b="1" dirty="0" smtClean="0"/>
          </a:p>
          <a:p>
            <a:pPr fontAlgn="base"/>
            <a:r>
              <a:rPr lang="en-US" sz="2250" b="1" dirty="0" smtClean="0"/>
              <a:t>When </a:t>
            </a:r>
            <a:r>
              <a:rPr lang="en-US" sz="2250" b="1" dirty="0"/>
              <a:t>you find yourselves flagging in your faith, go over that story again, item by item, that long litany of hostility he plowed through. </a:t>
            </a:r>
            <a:r>
              <a:rPr lang="en-US" sz="2250" b="1" i="1" dirty="0"/>
              <a:t>That</a:t>
            </a:r>
            <a:r>
              <a:rPr lang="en-US" sz="2250" b="1" dirty="0"/>
              <a:t> will shoot adrenaline into your souls!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lstStyle/>
          <a:p>
            <a:r>
              <a:rPr lang="en-US" b="1" dirty="0" smtClean="0"/>
              <a:t>WHAT DOES THIS MEAN?</a:t>
            </a:r>
            <a:endParaRPr lang="en-US" b="1" dirty="0"/>
          </a:p>
        </p:txBody>
      </p:sp>
      <p:sp>
        <p:nvSpPr>
          <p:cNvPr id="3" name="Text Placeholder 2"/>
          <p:cNvSpPr>
            <a:spLocks noGrp="1"/>
          </p:cNvSpPr>
          <p:nvPr>
            <p:ph type="body" idx="1"/>
          </p:nvPr>
        </p:nvSpPr>
        <p:spPr>
          <a:xfrm>
            <a:off x="609600" y="1295400"/>
            <a:ext cx="7924800" cy="4114800"/>
          </a:xfrm>
        </p:spPr>
        <p:txBody>
          <a:bodyPr/>
          <a:lstStyle/>
          <a:p>
            <a:pPr fontAlgn="base"/>
            <a:r>
              <a:rPr lang="en-US" sz="2400" b="1" dirty="0"/>
              <a:t>Our goal as Christians is to “look only to Jesus”…to focus on our relationship with </a:t>
            </a:r>
            <a:r>
              <a:rPr lang="en-US" sz="2400" b="1" dirty="0" smtClean="0"/>
              <a:t>God, but </a:t>
            </a:r>
            <a:r>
              <a:rPr lang="en-US" sz="2400" b="1" dirty="0"/>
              <a:t>it’s so easy to get distracted.</a:t>
            </a:r>
          </a:p>
          <a:p>
            <a:pPr fontAlgn="base"/>
            <a:r>
              <a:rPr lang="en-US" sz="2400" b="1" dirty="0"/>
              <a:t>The Bible tells us to </a:t>
            </a:r>
            <a:r>
              <a:rPr lang="en-US" sz="2400" b="1" dirty="0" smtClean="0"/>
              <a:t>“strip down”- remove parasitic sins or spiritual fat!</a:t>
            </a:r>
            <a:r>
              <a:rPr lang="en-US" sz="2400" b="1" dirty="0"/>
              <a:t> </a:t>
            </a:r>
            <a:r>
              <a:rPr lang="en-US" sz="2400" b="1" dirty="0" smtClean="0"/>
              <a:t> In </a:t>
            </a:r>
            <a:r>
              <a:rPr lang="en-US" sz="2400" b="1" dirty="0"/>
              <a:t>other words, don’t get distracted from your personal relationship with Jesus.</a:t>
            </a:r>
          </a:p>
          <a:p>
            <a:pPr fontAlgn="base"/>
            <a:r>
              <a:rPr lang="en-US" sz="2400" b="1" dirty="0"/>
              <a:t>Distractions come in many forms: sin, problems, successes, friends, family, school, girlfriends/boyfriends, etc.</a:t>
            </a:r>
          </a:p>
          <a:p>
            <a:pPr fontAlgn="base"/>
            <a:r>
              <a:rPr lang="en-US" sz="2400" b="1" dirty="0" smtClean="0"/>
              <a:t>Having </a:t>
            </a:r>
            <a:r>
              <a:rPr lang="en-US" sz="2400" b="1" dirty="0"/>
              <a:t>a quiet time where you dedicate a chunk of your day to being with God is a great place to start. It gives your relationship with God a solid foundation.</a:t>
            </a:r>
          </a:p>
          <a:p>
            <a:endParaRPr lang="en-US" dirty="0"/>
          </a:p>
        </p:txBody>
      </p:sp>
    </p:spTree>
    <p:extLst>
      <p:ext uri="{BB962C8B-B14F-4D97-AF65-F5344CB8AC3E}">
        <p14:creationId xmlns:p14="http://schemas.microsoft.com/office/powerpoint/2010/main" val="359670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020762"/>
          </a:xfrm>
        </p:spPr>
        <p:txBody>
          <a:bodyPr/>
          <a:lstStyle/>
          <a:p>
            <a:r>
              <a:rPr lang="en-US" b="1" dirty="0" smtClean="0"/>
              <a:t>BUT HOW DO YOU FOCUS DURING THE REST OF YOUR LIFE OUTSIDE OF CHURCH?</a:t>
            </a:r>
            <a:endParaRPr lang="en-US" b="1" dirty="0"/>
          </a:p>
        </p:txBody>
      </p:sp>
      <p:sp>
        <p:nvSpPr>
          <p:cNvPr id="3" name="Text Placeholder 2"/>
          <p:cNvSpPr>
            <a:spLocks noGrp="1"/>
          </p:cNvSpPr>
          <p:nvPr>
            <p:ph type="body" idx="1"/>
          </p:nvPr>
        </p:nvSpPr>
        <p:spPr/>
        <p:txBody>
          <a:bodyPr/>
          <a:lstStyle/>
          <a:p>
            <a:pPr fontAlgn="base"/>
            <a:r>
              <a:rPr lang="en-US" sz="2000" b="1" dirty="0"/>
              <a:t>You spend about 7 hours a day at </a:t>
            </a:r>
            <a:r>
              <a:rPr lang="en-US" sz="2000" b="1" dirty="0" smtClean="0"/>
              <a:t>school. You </a:t>
            </a:r>
            <a:r>
              <a:rPr lang="en-US" sz="2000" b="1" dirty="0"/>
              <a:t>might play sports or do some other after school activity that takes up a few hours a week.</a:t>
            </a:r>
          </a:p>
          <a:p>
            <a:pPr fontAlgn="base"/>
            <a:r>
              <a:rPr lang="en-US" sz="2000" b="1" dirty="0"/>
              <a:t>You’re on your phone texting, watching </a:t>
            </a:r>
            <a:r>
              <a:rPr lang="en-US" sz="2000" b="1" dirty="0" smtClean="0"/>
              <a:t>YouTube </a:t>
            </a:r>
            <a:r>
              <a:rPr lang="en-US" sz="2000" b="1" dirty="0"/>
              <a:t>videos, snap chatting, and on Instagram.</a:t>
            </a:r>
          </a:p>
          <a:p>
            <a:pPr fontAlgn="base"/>
            <a:r>
              <a:rPr lang="en-US" sz="2000" b="1" dirty="0"/>
              <a:t>The key is to look for what God is doing in your life and those around you.</a:t>
            </a:r>
          </a:p>
          <a:p>
            <a:pPr fontAlgn="base"/>
            <a:r>
              <a:rPr lang="en-US" sz="2000" b="1" dirty="0">
                <a:solidFill>
                  <a:srgbClr val="00B0F0"/>
                </a:solidFill>
              </a:rPr>
              <a:t>Be aware that God is always doing something in your life. He’s always up to something good. Just ask God to show you what he’s doing, then be on the lookout for what that might be. Trust your gut. Trust the Holy Spirit’s soft voice within you. Be willing to respond to whatever it is that he’s showing you.</a:t>
            </a:r>
            <a:endParaRPr lang="en-US" sz="2000" dirty="0">
              <a:solidFill>
                <a:srgbClr val="00B0F0"/>
              </a:solidFill>
            </a:endParaRPr>
          </a:p>
          <a:p>
            <a:r>
              <a:rPr lang="en-US" sz="2000" b="1" dirty="0" smtClean="0"/>
              <a:t>Even in hard times, the Holy Spirit can work through them to get to you!  Trust Him!</a:t>
            </a:r>
            <a:endParaRPr lang="en-US" sz="2000" b="1" dirty="0"/>
          </a:p>
        </p:txBody>
      </p:sp>
    </p:spTree>
    <p:extLst>
      <p:ext uri="{BB962C8B-B14F-4D97-AF65-F5344CB8AC3E}">
        <p14:creationId xmlns:p14="http://schemas.microsoft.com/office/powerpoint/2010/main" val="98782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r>
              <a:rPr lang="en-US" b="1" dirty="0"/>
              <a:t>The distraction is sometimes the </a:t>
            </a:r>
            <a:r>
              <a:rPr lang="en-US" b="1" dirty="0" smtClean="0"/>
              <a:t>way</a:t>
            </a:r>
            <a:endParaRPr lang="en-US" dirty="0"/>
          </a:p>
        </p:txBody>
      </p:sp>
      <p:sp>
        <p:nvSpPr>
          <p:cNvPr id="3" name="Text Placeholder 2"/>
          <p:cNvSpPr>
            <a:spLocks noGrp="1"/>
          </p:cNvSpPr>
          <p:nvPr>
            <p:ph type="body" idx="1"/>
          </p:nvPr>
        </p:nvSpPr>
        <p:spPr>
          <a:xfrm>
            <a:off x="609600" y="1066800"/>
            <a:ext cx="7924800" cy="4114800"/>
          </a:xfrm>
        </p:spPr>
        <p:txBody>
          <a:bodyPr/>
          <a:lstStyle/>
          <a:p>
            <a:pPr fontAlgn="base"/>
            <a:r>
              <a:rPr lang="en-US" sz="1800" b="1" dirty="0" smtClean="0"/>
              <a:t>Let’s </a:t>
            </a:r>
            <a:r>
              <a:rPr lang="en-US" sz="1800" b="1" dirty="0"/>
              <a:t>take a look at the life of </a:t>
            </a:r>
            <a:r>
              <a:rPr lang="en-US" sz="1800" b="1" dirty="0" smtClean="0"/>
              <a:t>Joseph.  Joseph </a:t>
            </a:r>
            <a:r>
              <a:rPr lang="en-US" sz="1800" b="1" dirty="0"/>
              <a:t>was misunderstood by his family, rejected by his brothers and sold into </a:t>
            </a:r>
            <a:r>
              <a:rPr lang="en-US" sz="1800" b="1" dirty="0" smtClean="0"/>
              <a:t>slavery. He </a:t>
            </a:r>
            <a:r>
              <a:rPr lang="en-US" sz="1800" b="1" dirty="0"/>
              <a:t>became the slave of Potiphar, an officer to the king of Egypt (the Pharaoh</a:t>
            </a:r>
            <a:r>
              <a:rPr lang="en-US" sz="1800" b="1" dirty="0" smtClean="0"/>
              <a:t>).</a:t>
            </a:r>
          </a:p>
          <a:p>
            <a:pPr marL="107950" indent="0" fontAlgn="base">
              <a:buNone/>
            </a:pPr>
            <a:endParaRPr lang="en-US" sz="1800" b="1" dirty="0"/>
          </a:p>
          <a:p>
            <a:r>
              <a:rPr lang="en-US" sz="2000" b="1" u="sng" dirty="0" smtClean="0">
                <a:solidFill>
                  <a:schemeClr val="tx2"/>
                </a:solidFill>
              </a:rPr>
              <a:t>Genesis 39:3-6 </a:t>
            </a:r>
            <a:r>
              <a:rPr lang="en-US" b="1" dirty="0" smtClean="0"/>
              <a:t>-</a:t>
            </a:r>
            <a:r>
              <a:rPr lang="en-US" sz="1800" b="1" dirty="0" smtClean="0"/>
              <a:t>And </a:t>
            </a:r>
            <a:r>
              <a:rPr lang="en-US" sz="1800" b="1" dirty="0"/>
              <a:t>his master saw that the Lord was with him and that the Lord made all that he did to flourish </a:t>
            </a:r>
            <a:r>
              <a:rPr lang="en-US" sz="1800" b="1" i="1" dirty="0"/>
              <a:t>and</a:t>
            </a:r>
            <a:r>
              <a:rPr lang="en-US" sz="1800" b="1" dirty="0"/>
              <a:t> succeed in his hand.</a:t>
            </a:r>
          </a:p>
          <a:p>
            <a:r>
              <a:rPr lang="en-US" sz="1800" b="1" baseline="30000" dirty="0"/>
              <a:t>4 </a:t>
            </a:r>
            <a:r>
              <a:rPr lang="en-US" sz="1800" b="1" dirty="0"/>
              <a:t>So Joseph pleased [Potiphar] </a:t>
            </a:r>
            <a:r>
              <a:rPr lang="en-US" sz="1800" b="1" i="1" dirty="0"/>
              <a:t>and</a:t>
            </a:r>
            <a:r>
              <a:rPr lang="en-US" sz="1800" b="1" dirty="0"/>
              <a:t> found favor in his sight, and he served him. And [his master] made him supervisor over his house and he put all that he had in his charge.</a:t>
            </a:r>
          </a:p>
          <a:p>
            <a:r>
              <a:rPr lang="en-US" sz="1800" b="1" baseline="30000" dirty="0"/>
              <a:t>5 </a:t>
            </a:r>
            <a:r>
              <a:rPr lang="en-US" sz="1800" b="1" dirty="0"/>
              <a:t>From the time that he made him supervisor in his house and over all that he had, the Lord blessed the Egyptian’s house for Joseph’s sake; and the Lord’s blessing was on all that he had in the house and in the field.</a:t>
            </a:r>
          </a:p>
          <a:p>
            <a:r>
              <a:rPr lang="en-US" sz="1800" b="1" baseline="30000" dirty="0"/>
              <a:t>6 </a:t>
            </a:r>
            <a:r>
              <a:rPr lang="en-US" sz="1800" b="1" dirty="0"/>
              <a:t>And [Potiphar] left all that he had in Joseph’s charge and paid no attention to anything he had except the food he ate. Now Joseph was an attractive person and fine-looking.</a:t>
            </a:r>
          </a:p>
          <a:p>
            <a:endParaRPr lang="en-US" dirty="0"/>
          </a:p>
        </p:txBody>
      </p:sp>
    </p:spTree>
    <p:extLst>
      <p:ext uri="{BB962C8B-B14F-4D97-AF65-F5344CB8AC3E}">
        <p14:creationId xmlns:p14="http://schemas.microsoft.com/office/powerpoint/2010/main" val="865388276"/>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1063</Words>
  <Application>Microsoft Office PowerPoint</Application>
  <PresentationFormat>On-screen Show (4:3)</PresentationFormat>
  <Paragraphs>85</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Narrow</vt:lpstr>
      <vt:lpstr>Calibri</vt:lpstr>
      <vt:lpstr>Horizon</vt:lpstr>
      <vt:lpstr>LASER FOCUS “Focus like a laser, not a flashlight.”- Michael Jordan</vt:lpstr>
      <vt:lpstr>PRAYER</vt:lpstr>
      <vt:lpstr>T.O.I.Y. </vt:lpstr>
      <vt:lpstr>OK WHERE DO WE START?</vt:lpstr>
      <vt:lpstr>DISTRACTED DRIVING </vt:lpstr>
      <vt:lpstr>Hebrews 12:1-3 (MSG)</vt:lpstr>
      <vt:lpstr>WHAT DOES THIS MEAN?</vt:lpstr>
      <vt:lpstr>BUT HOW DO YOU FOCUS DURING THE REST OF YOUR LIFE OUTSIDE OF CHURCH?</vt:lpstr>
      <vt:lpstr>The distraction is sometimes the way</vt:lpstr>
      <vt:lpstr>Joseph remained loyal to God!</vt:lpstr>
      <vt:lpstr>Genesis 39:21-23 (AMPC)</vt:lpstr>
      <vt:lpstr>WHAT IS THIS SAYING?</vt:lpstr>
      <vt:lpstr>Genesis 41:39-40</vt:lpstr>
      <vt:lpstr>Joseph literally went from jail to being the second in charge of Egypt.</vt:lpstr>
      <vt:lpstr>What is FOCUS?</vt:lpstr>
      <vt:lpstr>Perspective…</vt:lpstr>
      <vt:lpstr>ANY ADDITIONAL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WHISPER A PRAYER, RECEIVE GOD’S GRACE</dc:title>
  <dc:creator>Miller, Marcellus</dc:creator>
  <cp:lastModifiedBy>Marcellus</cp:lastModifiedBy>
  <cp:revision>6</cp:revision>
  <dcterms:modified xsi:type="dcterms:W3CDTF">2018-10-17T19:50:34Z</dcterms:modified>
</cp:coreProperties>
</file>